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 id="277" r:id="rId66"/>
    <p:sldId id="278" r:id="rId67"/>
    <p:sldId id="279" r:id="rId68"/>
    <p:sldId id="280" r:id="rId69"/>
    <p:sldId id="281" r:id="rId70"/>
    <p:sldId id="282" r:id="rId71"/>
    <p:sldId id="283" r:id="rId72"/>
    <p:sldId id="284" r:id="rId73"/>
    <p:sldId id="285" r:id="rId74"/>
    <p:sldId id="286" r:id="rId75"/>
    <p:sldId id="287" r:id="rId76"/>
    <p:sldId id="288" r:id="rId77"/>
    <p:sldId id="289" r:id="rId78"/>
    <p:sldId id="290" r:id="rId79"/>
    <p:sldId id="291" r:id="rId80"/>
    <p:sldId id="292" r:id="rId81"/>
    <p:sldId id="293" r:id="rId82"/>
    <p:sldId id="294" r:id="rId83"/>
    <p:sldId id="295" r:id="rId84"/>
    <p:sldId id="296" r:id="rId85"/>
    <p:sldId id="297" r:id="rId86"/>
    <p:sldId id="298" r:id="rId87"/>
    <p:sldId id="299" r:id="rId88"/>
    <p:sldId id="300" r:id="rId89"/>
    <p:sldId id="301" r:id="rId90"/>
    <p:sldId id="302" r:id="rId91"/>
    <p:sldId id="303" r:id="rId92"/>
    <p:sldId id="304" r:id="rId93"/>
    <p:sldId id="305" r:id="rId94"/>
    <p:sldId id="306" r:id="rId95"/>
    <p:sldId id="307" r:id="rId96"/>
    <p:sldId id="308" r:id="rId97"/>
    <p:sldId id="309" r:id="rId98"/>
    <p:sldId id="310" r:id="rId99"/>
    <p:sldId id="311" r:id="rId100"/>
    <p:sldId id="312" r:id="rId101"/>
    <p:sldId id="313" r:id="rId102"/>
    <p:sldId id="314" r:id="rId103"/>
    <p:sldId id="315" r:id="rId104"/>
    <p:sldId id="316" r:id="rId105"/>
    <p:sldId id="317" r:id="rId106"/>
    <p:sldId id="318" r:id="rId107"/>
    <p:sldId id="319" r:id="rId108"/>
    <p:sldId id="320" r:id="rId109"/>
    <p:sldId id="321" r:id="rId110"/>
    <p:sldId id="322" r:id="rId111"/>
    <p:sldId id="323" r:id="rId112"/>
    <p:sldId id="324" r:id="rId113"/>
    <p:sldId id="325" r:id="rId114"/>
    <p:sldId id="326" r:id="rId115"/>
    <p:sldId id="327" r:id="rId116"/>
    <p:sldId id="328" r:id="rId117"/>
    <p:sldId id="329" r:id="rId118"/>
    <p:sldId id="330" r:id="rId119"/>
    <p:sldId id="331" r:id="rId120"/>
    <p:sldId id="332" r:id="rId121"/>
    <p:sldId id="333" r:id="rId122"/>
    <p:sldId id="334" r:id="rId123"/>
    <p:sldId id="335" r:id="rId124"/>
    <p:sldId id="336" r:id="rId125"/>
    <p:sldId id="337" r:id="rId126"/>
    <p:sldId id="338" r:id="rId127"/>
    <p:sldId id="339" r:id="rId128"/>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DM Serif Display" charset="1" panose="00000000000000000000"/>
      <p:regular r:id="rId20"/>
    </p:embeddedFont>
    <p:embeddedFont>
      <p:font typeface="DM Serif Display Italics" charset="1" panose="00000000000000000000"/>
      <p:regular r:id="rId21"/>
    </p:embeddedFont>
    <p:embeddedFont>
      <p:font typeface="29LT Zarid Text" charset="1" panose="00000500000000000000"/>
      <p:regular r:id="rId22"/>
    </p:embeddedFont>
    <p:embeddedFont>
      <p:font typeface="29LT Zarid Display" charset="1" panose="00000500000000000000"/>
      <p:regular r:id="rId23"/>
    </p:embeddedFont>
    <p:embeddedFont>
      <p:font typeface="Catchy Mager" charset="1" panose="02000506000000020004"/>
      <p:regular r:id="rId24"/>
    </p:embeddedFont>
    <p:embeddedFont>
      <p:font typeface="Open Sauce" charset="1" panose="00000500000000000000"/>
      <p:regular r:id="rId25"/>
    </p:embeddedFont>
    <p:embeddedFont>
      <p:font typeface="Open Sauce Bold" charset="1" panose="00000800000000000000"/>
      <p:regular r:id="rId26"/>
    </p:embeddedFont>
    <p:embeddedFont>
      <p:font typeface="Open Sauce Italics" charset="1" panose="00000500000000000000"/>
      <p:regular r:id="rId27"/>
    </p:embeddedFont>
    <p:embeddedFont>
      <p:font typeface="Open Sauce Bold Italics" charset="1" panose="00000800000000000000"/>
      <p:regular r:id="rId28"/>
    </p:embeddedFont>
    <p:embeddedFont>
      <p:font typeface="Open Sauce Light" charset="1" panose="00000400000000000000"/>
      <p:regular r:id="rId29"/>
    </p:embeddedFont>
    <p:embeddedFont>
      <p:font typeface="Open Sauce Light Italics" charset="1" panose="00000400000000000000"/>
      <p:regular r:id="rId30"/>
    </p:embeddedFont>
    <p:embeddedFont>
      <p:font typeface="Open Sauce Medium" charset="1" panose="00000600000000000000"/>
      <p:regular r:id="rId31"/>
    </p:embeddedFont>
    <p:embeddedFont>
      <p:font typeface="Open Sauce Medium Italics" charset="1" panose="00000600000000000000"/>
      <p:regular r:id="rId32"/>
    </p:embeddedFont>
    <p:embeddedFont>
      <p:font typeface="Open Sauce Semi-Bold" charset="1" panose="00000700000000000000"/>
      <p:regular r:id="rId33"/>
    </p:embeddedFont>
    <p:embeddedFont>
      <p:font typeface="Open Sauce Semi-Bold Italics" charset="1" panose="00000700000000000000"/>
      <p:regular r:id="rId34"/>
    </p:embeddedFont>
    <p:embeddedFont>
      <p:font typeface="Open Sauce Heavy" charset="1" panose="00000A00000000000000"/>
      <p:regular r:id="rId35"/>
    </p:embeddedFont>
    <p:embeddedFont>
      <p:font typeface="Open Sauce Heavy Italics" charset="1" panose="00000A00000000000000"/>
      <p:regular r:id="rId36"/>
    </p:embeddedFont>
    <p:embeddedFont>
      <p:font typeface="Open Sans" charset="1" panose="020B0606030504020204"/>
      <p:regular r:id="rId37"/>
    </p:embeddedFont>
    <p:embeddedFont>
      <p:font typeface="Open Sans Bold" charset="1" panose="020B0806030504020204"/>
      <p:regular r:id="rId38"/>
    </p:embeddedFont>
    <p:embeddedFont>
      <p:font typeface="Open Sans Italics" charset="1" panose="020B0606030504020204"/>
      <p:regular r:id="rId39"/>
    </p:embeddedFont>
    <p:embeddedFont>
      <p:font typeface="Open Sans Bold Italics" charset="1" panose="020B0806030504020204"/>
      <p:regular r:id="rId40"/>
    </p:embeddedFont>
    <p:embeddedFont>
      <p:font typeface="Open Sans Light" charset="1" panose="020B0306030504020204"/>
      <p:regular r:id="rId41"/>
    </p:embeddedFont>
    <p:embeddedFont>
      <p:font typeface="Open Sans Light Italics" charset="1" panose="020B0306030504020204"/>
      <p:regular r:id="rId42"/>
    </p:embeddedFont>
    <p:embeddedFont>
      <p:font typeface="Open Sans Ultra-Bold" charset="1" panose="00000000000000000000"/>
      <p:regular r:id="rId43"/>
    </p:embeddedFont>
    <p:embeddedFont>
      <p:font typeface="Open Sans Ultra-Bold Italics"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56.xml" Type="http://schemas.openxmlformats.org/officeDocument/2006/relationships/slide"/><Relationship Id="rId101" Target="slides/slide57.xml" Type="http://schemas.openxmlformats.org/officeDocument/2006/relationships/slide"/><Relationship Id="rId102" Target="slides/slide58.xml" Type="http://schemas.openxmlformats.org/officeDocument/2006/relationships/slide"/><Relationship Id="rId103" Target="slides/slide59.xml" Type="http://schemas.openxmlformats.org/officeDocument/2006/relationships/slide"/><Relationship Id="rId104" Target="slides/slide60.xml" Type="http://schemas.openxmlformats.org/officeDocument/2006/relationships/slide"/><Relationship Id="rId105" Target="slides/slide61.xml" Type="http://schemas.openxmlformats.org/officeDocument/2006/relationships/slide"/><Relationship Id="rId106" Target="slides/slide62.xml" Type="http://schemas.openxmlformats.org/officeDocument/2006/relationships/slide"/><Relationship Id="rId107" Target="slides/slide63.xml" Type="http://schemas.openxmlformats.org/officeDocument/2006/relationships/slide"/><Relationship Id="rId108" Target="slides/slide64.xml" Type="http://schemas.openxmlformats.org/officeDocument/2006/relationships/slide"/><Relationship Id="rId109" Target="slides/slide65.xml" Type="http://schemas.openxmlformats.org/officeDocument/2006/relationships/slide"/><Relationship Id="rId11" Target="fonts/font11.fntdata" Type="http://schemas.openxmlformats.org/officeDocument/2006/relationships/font"/><Relationship Id="rId110" Target="slides/slide66.xml" Type="http://schemas.openxmlformats.org/officeDocument/2006/relationships/slide"/><Relationship Id="rId111" Target="slides/slide67.xml" Type="http://schemas.openxmlformats.org/officeDocument/2006/relationships/slide"/><Relationship Id="rId112" Target="slides/slide68.xml" Type="http://schemas.openxmlformats.org/officeDocument/2006/relationships/slide"/><Relationship Id="rId113" Target="slides/slide69.xml" Type="http://schemas.openxmlformats.org/officeDocument/2006/relationships/slide"/><Relationship Id="rId114" Target="slides/slide70.xml" Type="http://schemas.openxmlformats.org/officeDocument/2006/relationships/slide"/><Relationship Id="rId115" Target="slides/slide71.xml" Type="http://schemas.openxmlformats.org/officeDocument/2006/relationships/slide"/><Relationship Id="rId116" Target="slides/slide72.xml" Type="http://schemas.openxmlformats.org/officeDocument/2006/relationships/slide"/><Relationship Id="rId117" Target="slides/slide73.xml" Type="http://schemas.openxmlformats.org/officeDocument/2006/relationships/slide"/><Relationship Id="rId118" Target="slides/slide74.xml" Type="http://schemas.openxmlformats.org/officeDocument/2006/relationships/slide"/><Relationship Id="rId119" Target="slides/slide75.xml" Type="http://schemas.openxmlformats.org/officeDocument/2006/relationships/slide"/><Relationship Id="rId12" Target="fonts/font12.fntdata" Type="http://schemas.openxmlformats.org/officeDocument/2006/relationships/font"/><Relationship Id="rId120" Target="slides/slide76.xml" Type="http://schemas.openxmlformats.org/officeDocument/2006/relationships/slide"/><Relationship Id="rId121" Target="slides/slide77.xml" Type="http://schemas.openxmlformats.org/officeDocument/2006/relationships/slide"/><Relationship Id="rId122" Target="slides/slide78.xml" Type="http://schemas.openxmlformats.org/officeDocument/2006/relationships/slide"/><Relationship Id="rId123" Target="slides/slide79.xml" Type="http://schemas.openxmlformats.org/officeDocument/2006/relationships/slide"/><Relationship Id="rId124" Target="slides/slide80.xml" Type="http://schemas.openxmlformats.org/officeDocument/2006/relationships/slide"/><Relationship Id="rId125" Target="slides/slide81.xml" Type="http://schemas.openxmlformats.org/officeDocument/2006/relationships/slide"/><Relationship Id="rId126" Target="slides/slide82.xml" Type="http://schemas.openxmlformats.org/officeDocument/2006/relationships/slide"/><Relationship Id="rId127" Target="slides/slide83.xml" Type="http://schemas.openxmlformats.org/officeDocument/2006/relationships/slide"/><Relationship Id="rId128" Target="slides/slide84.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62" Target="slides/slide18.xml" Type="http://schemas.openxmlformats.org/officeDocument/2006/relationships/slide"/><Relationship Id="rId63" Target="slides/slide19.xml" Type="http://schemas.openxmlformats.org/officeDocument/2006/relationships/slide"/><Relationship Id="rId64" Target="slides/slide20.xml" Type="http://schemas.openxmlformats.org/officeDocument/2006/relationships/slide"/><Relationship Id="rId65" Target="slides/slide21.xml" Type="http://schemas.openxmlformats.org/officeDocument/2006/relationships/slide"/><Relationship Id="rId66" Target="slides/slide22.xml" Type="http://schemas.openxmlformats.org/officeDocument/2006/relationships/slide"/><Relationship Id="rId67" Target="slides/slide23.xml" Type="http://schemas.openxmlformats.org/officeDocument/2006/relationships/slide"/><Relationship Id="rId68" Target="slides/slide24.xml" Type="http://schemas.openxmlformats.org/officeDocument/2006/relationships/slide"/><Relationship Id="rId69" Target="slides/slide25.xml" Type="http://schemas.openxmlformats.org/officeDocument/2006/relationships/slide"/><Relationship Id="rId7" Target="fonts/font7.fntdata" Type="http://schemas.openxmlformats.org/officeDocument/2006/relationships/font"/><Relationship Id="rId70" Target="slides/slide26.xml" Type="http://schemas.openxmlformats.org/officeDocument/2006/relationships/slide"/><Relationship Id="rId71" Target="slides/slide27.xml" Type="http://schemas.openxmlformats.org/officeDocument/2006/relationships/slide"/><Relationship Id="rId72" Target="slides/slide28.xml" Type="http://schemas.openxmlformats.org/officeDocument/2006/relationships/slide"/><Relationship Id="rId73" Target="slides/slide29.xml" Type="http://schemas.openxmlformats.org/officeDocument/2006/relationships/slide"/><Relationship Id="rId74" Target="slides/slide30.xml" Type="http://schemas.openxmlformats.org/officeDocument/2006/relationships/slide"/><Relationship Id="rId75" Target="slides/slide31.xml" Type="http://schemas.openxmlformats.org/officeDocument/2006/relationships/slide"/><Relationship Id="rId76" Target="slides/slide32.xml" Type="http://schemas.openxmlformats.org/officeDocument/2006/relationships/slide"/><Relationship Id="rId77" Target="slides/slide33.xml" Type="http://schemas.openxmlformats.org/officeDocument/2006/relationships/slide"/><Relationship Id="rId78" Target="slides/slide34.xml" Type="http://schemas.openxmlformats.org/officeDocument/2006/relationships/slide"/><Relationship Id="rId79" Target="slides/slide35.xml" Type="http://schemas.openxmlformats.org/officeDocument/2006/relationships/slide"/><Relationship Id="rId8" Target="fonts/font8.fntdata" Type="http://schemas.openxmlformats.org/officeDocument/2006/relationships/font"/><Relationship Id="rId80" Target="slides/slide36.xml" Type="http://schemas.openxmlformats.org/officeDocument/2006/relationships/slide"/><Relationship Id="rId81" Target="slides/slide37.xml" Type="http://schemas.openxmlformats.org/officeDocument/2006/relationships/slide"/><Relationship Id="rId82" Target="slides/slide38.xml" Type="http://schemas.openxmlformats.org/officeDocument/2006/relationships/slide"/><Relationship Id="rId83" Target="slides/slide39.xml" Type="http://schemas.openxmlformats.org/officeDocument/2006/relationships/slide"/><Relationship Id="rId84" Target="slides/slide40.xml" Type="http://schemas.openxmlformats.org/officeDocument/2006/relationships/slide"/><Relationship Id="rId85" Target="slides/slide41.xml" Type="http://schemas.openxmlformats.org/officeDocument/2006/relationships/slide"/><Relationship Id="rId86" Target="slides/slide42.xml" Type="http://schemas.openxmlformats.org/officeDocument/2006/relationships/slide"/><Relationship Id="rId87" Target="slides/slide43.xml" Type="http://schemas.openxmlformats.org/officeDocument/2006/relationships/slide"/><Relationship Id="rId88" Target="slides/slide44.xml" Type="http://schemas.openxmlformats.org/officeDocument/2006/relationships/slide"/><Relationship Id="rId89" Target="slides/slide45.xml" Type="http://schemas.openxmlformats.org/officeDocument/2006/relationships/slide"/><Relationship Id="rId9" Target="fonts/font9.fntdata" Type="http://schemas.openxmlformats.org/officeDocument/2006/relationships/font"/><Relationship Id="rId90" Target="slides/slide46.xml" Type="http://schemas.openxmlformats.org/officeDocument/2006/relationships/slide"/><Relationship Id="rId91" Target="slides/slide47.xml" Type="http://schemas.openxmlformats.org/officeDocument/2006/relationships/slide"/><Relationship Id="rId92" Target="slides/slide48.xml" Type="http://schemas.openxmlformats.org/officeDocument/2006/relationships/slide"/><Relationship Id="rId93" Target="slides/slide49.xml" Type="http://schemas.openxmlformats.org/officeDocument/2006/relationships/slide"/><Relationship Id="rId94" Target="slides/slide50.xml" Type="http://schemas.openxmlformats.org/officeDocument/2006/relationships/slide"/><Relationship Id="rId95" Target="slides/slide51.xml" Type="http://schemas.openxmlformats.org/officeDocument/2006/relationships/slide"/><Relationship Id="rId96" Target="slides/slide52.xml" Type="http://schemas.openxmlformats.org/officeDocument/2006/relationships/slide"/><Relationship Id="rId97" Target="slides/slide53.xml" Type="http://schemas.openxmlformats.org/officeDocument/2006/relationships/slide"/><Relationship Id="rId98" Target="slides/slide54.xml" Type="http://schemas.openxmlformats.org/officeDocument/2006/relationships/slide"/><Relationship Id="rId99" Target="slides/slide55.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researchgate.net/scientific-contributions/Aissam-Hadri-2142783810?_sg=UwUBWxy4mZ5uB2FNwVZ0l6-2zDhp-6wa8WrHC7uqhkgNbYQH4OkZFH5PEhw2heH8VPE80FeFPqreb5k&amp;_tp=eyJjb250ZXh0Ijp7ImZpcnN0UGFnZSI6Il9kaXJlY3QiLCJwYWdlIjoiX2RpcmVjdCJ9fQ"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jpe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68.jpeg" Type="http://schemas.openxmlformats.org/officeDocument/2006/relationships/image"/><Relationship Id="rId6" Target="../media/image69.jpe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70.jpe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1.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7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7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7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bing.com/ck/a?!&amp;&amp;p=84415a1fed1e94faJmltdHM9MTcxNDAwMzIwMCZpZ3VpZD0wNzE3ZjRhZi0wNWFhLTYwYzYtMjMwMy1lMGM3MDRjZDYxNzUmaW5zaWQ9NTI0MQ&amp;ptn=3&amp;ver=2&amp;hsh=3&amp;fclid=0717f4af-05aa-60c6-2303-e0c704cd6175&amp;psq=thanks+for+your+attention&amp;u=a1aHR0cHM6Ly9saW5ndWFob2xpYy5jb20vbGluZ3VhYmxvZy90aGFuay15b3UtZm9yLXlvdXItYXR0ZW50aW9uLw&amp;ntb=1" TargetMode="External" Type="http://schemas.openxmlformats.org/officeDocument/2006/relationships/hyperlink"/><Relationship Id="rId6" Target="../media/image77.png" Type="http://schemas.openxmlformats.org/officeDocument/2006/relationships/image"/><Relationship Id="rId7" Target="../media/image7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49273" y="3208552"/>
            <a:ext cx="15836508" cy="2817189"/>
          </a:xfrm>
          <a:prstGeom prst="rect">
            <a:avLst/>
          </a:prstGeom>
        </p:spPr>
        <p:txBody>
          <a:bodyPr anchor="t" rtlCol="false" tIns="0" lIns="0" bIns="0" rIns="0">
            <a:spAutoFit/>
          </a:bodyPr>
          <a:lstStyle/>
          <a:p>
            <a:pPr algn="l">
              <a:lnSpc>
                <a:spcPts val="10790"/>
              </a:lnSpc>
            </a:pPr>
            <a:r>
              <a:rPr lang="en-US" sz="11602" spc="-232">
                <a:solidFill>
                  <a:srgbClr val="000000"/>
                </a:solidFill>
                <a:latin typeface="DM Serif Display"/>
              </a:rPr>
              <a:t>Pratique des Méthodes Factorielles avec Python </a:t>
            </a:r>
          </a:p>
        </p:txBody>
      </p:sp>
      <p:sp>
        <p:nvSpPr>
          <p:cNvPr name="AutoShape 3" id="3"/>
          <p:cNvSpPr/>
          <p:nvPr/>
        </p:nvSpPr>
        <p:spPr>
          <a:xfrm>
            <a:off x="849273" y="6397217"/>
            <a:ext cx="16117883" cy="0"/>
          </a:xfrm>
          <a:prstGeom prst="line">
            <a:avLst/>
          </a:prstGeom>
          <a:ln cap="rnd" w="9525">
            <a:solidFill>
              <a:srgbClr val="000000"/>
            </a:solidFill>
            <a:prstDash val="solid"/>
            <a:headEnd type="none" len="sm" w="sm"/>
            <a:tailEnd type="none" len="sm" w="sm"/>
          </a:ln>
        </p:spPr>
      </p:sp>
      <p:sp>
        <p:nvSpPr>
          <p:cNvPr name="AutoShape 4" id="4"/>
          <p:cNvSpPr/>
          <p:nvPr/>
        </p:nvSpPr>
        <p:spPr>
          <a:xfrm>
            <a:off x="849273" y="8878730"/>
            <a:ext cx="16117883" cy="0"/>
          </a:xfrm>
          <a:prstGeom prst="line">
            <a:avLst/>
          </a:prstGeom>
          <a:ln cap="rnd" w="9525">
            <a:solidFill>
              <a:srgbClr val="000000"/>
            </a:solidFill>
            <a:prstDash val="solid"/>
            <a:headEnd type="none" len="sm" w="sm"/>
            <a:tailEnd type="none" len="sm" w="sm"/>
          </a:ln>
        </p:spPr>
      </p:sp>
      <p:sp>
        <p:nvSpPr>
          <p:cNvPr name="Freeform 5" id="5"/>
          <p:cNvSpPr/>
          <p:nvPr/>
        </p:nvSpPr>
        <p:spPr>
          <a:xfrm flipH="false" flipV="false" rot="0">
            <a:off x="5766042" y="525792"/>
            <a:ext cx="6002970" cy="2168410"/>
          </a:xfrm>
          <a:custGeom>
            <a:avLst/>
            <a:gdLst/>
            <a:ahLst/>
            <a:cxnLst/>
            <a:rect r="r" b="b" t="t" l="l"/>
            <a:pathLst>
              <a:path h="2168410" w="6002970">
                <a:moveTo>
                  <a:pt x="0" y="0"/>
                </a:moveTo>
                <a:lnTo>
                  <a:pt x="6002970" y="0"/>
                </a:lnTo>
                <a:lnTo>
                  <a:pt x="6002970" y="2168410"/>
                </a:lnTo>
                <a:lnTo>
                  <a:pt x="0" y="2168410"/>
                </a:lnTo>
                <a:lnTo>
                  <a:pt x="0" y="0"/>
                </a:lnTo>
                <a:close/>
              </a:path>
            </a:pathLst>
          </a:custGeom>
          <a:blipFill>
            <a:blip r:embed="rId2"/>
            <a:stretch>
              <a:fillRect l="0" t="0" r="0" b="-15170"/>
            </a:stretch>
          </a:blipFill>
        </p:spPr>
      </p:sp>
      <p:sp>
        <p:nvSpPr>
          <p:cNvPr name="TextBox 6" id="6"/>
          <p:cNvSpPr txBox="true"/>
          <p:nvPr/>
        </p:nvSpPr>
        <p:spPr>
          <a:xfrm rot="0">
            <a:off x="849273" y="6517146"/>
            <a:ext cx="2618722" cy="447675"/>
          </a:xfrm>
          <a:prstGeom prst="rect">
            <a:avLst/>
          </a:prstGeom>
        </p:spPr>
        <p:txBody>
          <a:bodyPr anchor="t" rtlCol="false" tIns="0" lIns="0" bIns="0" rIns="0">
            <a:spAutoFit/>
          </a:bodyPr>
          <a:lstStyle/>
          <a:p>
            <a:pPr algn="l">
              <a:lnSpc>
                <a:spcPts val="3749"/>
              </a:lnSpc>
            </a:pPr>
            <a:r>
              <a:rPr lang="en-US" sz="2499" spc="49">
                <a:solidFill>
                  <a:srgbClr val="000000"/>
                </a:solidFill>
                <a:latin typeface="Open Sans"/>
              </a:rPr>
              <a:t>PRESENTE PAR : </a:t>
            </a:r>
          </a:p>
        </p:txBody>
      </p:sp>
      <p:sp>
        <p:nvSpPr>
          <p:cNvPr name="TextBox 7" id="7"/>
          <p:cNvSpPr txBox="true"/>
          <p:nvPr/>
        </p:nvSpPr>
        <p:spPr>
          <a:xfrm rot="0">
            <a:off x="3920075" y="6532386"/>
            <a:ext cx="4442896" cy="447675"/>
          </a:xfrm>
          <a:prstGeom prst="rect">
            <a:avLst/>
          </a:prstGeom>
        </p:spPr>
        <p:txBody>
          <a:bodyPr anchor="t" rtlCol="false" tIns="0" lIns="0" bIns="0" rIns="0">
            <a:spAutoFit/>
          </a:bodyPr>
          <a:lstStyle/>
          <a:p>
            <a:pPr algn="l">
              <a:lnSpc>
                <a:spcPts val="3749"/>
              </a:lnSpc>
            </a:pPr>
            <a:r>
              <a:rPr lang="en-US" sz="2499" spc="49">
                <a:solidFill>
                  <a:srgbClr val="000000"/>
                </a:solidFill>
                <a:latin typeface="Open Sans Bold"/>
              </a:rPr>
              <a:t>BOUHLALI ABDELFATTAH</a:t>
            </a:r>
          </a:p>
        </p:txBody>
      </p:sp>
      <p:sp>
        <p:nvSpPr>
          <p:cNvPr name="TextBox 8" id="8"/>
          <p:cNvSpPr txBox="true"/>
          <p:nvPr/>
        </p:nvSpPr>
        <p:spPr>
          <a:xfrm rot="0">
            <a:off x="3920075" y="7031962"/>
            <a:ext cx="4442896" cy="447675"/>
          </a:xfrm>
          <a:prstGeom prst="rect">
            <a:avLst/>
          </a:prstGeom>
        </p:spPr>
        <p:txBody>
          <a:bodyPr anchor="t" rtlCol="false" tIns="0" lIns="0" bIns="0" rIns="0">
            <a:spAutoFit/>
          </a:bodyPr>
          <a:lstStyle/>
          <a:p>
            <a:pPr algn="l">
              <a:lnSpc>
                <a:spcPts val="3749"/>
              </a:lnSpc>
            </a:pPr>
            <a:r>
              <a:rPr lang="en-US" sz="2499" spc="49">
                <a:solidFill>
                  <a:srgbClr val="000000"/>
                </a:solidFill>
                <a:latin typeface="Open Sans Bold"/>
              </a:rPr>
              <a:t>MASSAD BADRE</a:t>
            </a:r>
          </a:p>
        </p:txBody>
      </p:sp>
      <p:sp>
        <p:nvSpPr>
          <p:cNvPr name="TextBox 9" id="9"/>
          <p:cNvSpPr txBox="true"/>
          <p:nvPr/>
        </p:nvSpPr>
        <p:spPr>
          <a:xfrm rot="0">
            <a:off x="3920075" y="7531538"/>
            <a:ext cx="4413837" cy="447675"/>
          </a:xfrm>
          <a:prstGeom prst="rect">
            <a:avLst/>
          </a:prstGeom>
        </p:spPr>
        <p:txBody>
          <a:bodyPr anchor="t" rtlCol="false" tIns="0" lIns="0" bIns="0" rIns="0">
            <a:spAutoFit/>
          </a:bodyPr>
          <a:lstStyle/>
          <a:p>
            <a:pPr algn="l">
              <a:lnSpc>
                <a:spcPts val="3749"/>
              </a:lnSpc>
            </a:pPr>
            <a:r>
              <a:rPr lang="en-US" sz="2499" spc="49">
                <a:solidFill>
                  <a:srgbClr val="000000"/>
                </a:solidFill>
                <a:latin typeface="Open Sans Bold"/>
              </a:rPr>
              <a:t>AMZIR YASSINE</a:t>
            </a:r>
          </a:p>
        </p:txBody>
      </p:sp>
      <p:sp>
        <p:nvSpPr>
          <p:cNvPr name="TextBox 10" id="10"/>
          <p:cNvSpPr txBox="true"/>
          <p:nvPr/>
        </p:nvSpPr>
        <p:spPr>
          <a:xfrm rot="0">
            <a:off x="3920075" y="8007241"/>
            <a:ext cx="4413837" cy="447675"/>
          </a:xfrm>
          <a:prstGeom prst="rect">
            <a:avLst/>
          </a:prstGeom>
        </p:spPr>
        <p:txBody>
          <a:bodyPr anchor="t" rtlCol="false" tIns="0" lIns="0" bIns="0" rIns="0">
            <a:spAutoFit/>
          </a:bodyPr>
          <a:lstStyle/>
          <a:p>
            <a:pPr algn="l">
              <a:lnSpc>
                <a:spcPts val="3749"/>
              </a:lnSpc>
            </a:pPr>
            <a:r>
              <a:rPr lang="en-US" sz="2499" spc="49">
                <a:solidFill>
                  <a:srgbClr val="000000"/>
                </a:solidFill>
                <a:latin typeface="Open Sans Bold"/>
              </a:rPr>
              <a:t>GAJJJA NOUR EDDIN</a:t>
            </a:r>
          </a:p>
        </p:txBody>
      </p:sp>
      <p:sp>
        <p:nvSpPr>
          <p:cNvPr name="TextBox 11" id="11"/>
          <p:cNvSpPr txBox="true"/>
          <p:nvPr/>
        </p:nvSpPr>
        <p:spPr>
          <a:xfrm rot="0">
            <a:off x="9144010" y="6517146"/>
            <a:ext cx="2947671" cy="447675"/>
          </a:xfrm>
          <a:prstGeom prst="rect">
            <a:avLst/>
          </a:prstGeom>
        </p:spPr>
        <p:txBody>
          <a:bodyPr anchor="t" rtlCol="false" tIns="0" lIns="0" bIns="0" rIns="0">
            <a:spAutoFit/>
          </a:bodyPr>
          <a:lstStyle/>
          <a:p>
            <a:pPr algn="l">
              <a:lnSpc>
                <a:spcPts val="3749"/>
              </a:lnSpc>
            </a:pPr>
            <a:r>
              <a:rPr lang="en-US" sz="2499" spc="49">
                <a:solidFill>
                  <a:srgbClr val="000000"/>
                </a:solidFill>
                <a:latin typeface="Open Sans"/>
              </a:rPr>
              <a:t>ENCADRE PAR :</a:t>
            </a:r>
          </a:p>
        </p:txBody>
      </p:sp>
      <p:sp>
        <p:nvSpPr>
          <p:cNvPr name="TextBox 12" id="12"/>
          <p:cNvSpPr txBox="true"/>
          <p:nvPr/>
        </p:nvSpPr>
        <p:spPr>
          <a:xfrm rot="0">
            <a:off x="12454058" y="6517146"/>
            <a:ext cx="3605570" cy="447675"/>
          </a:xfrm>
          <a:prstGeom prst="rect">
            <a:avLst/>
          </a:prstGeom>
        </p:spPr>
        <p:txBody>
          <a:bodyPr anchor="t" rtlCol="false" tIns="0" lIns="0" bIns="0" rIns="0">
            <a:spAutoFit/>
          </a:bodyPr>
          <a:lstStyle/>
          <a:p>
            <a:pPr algn="l">
              <a:lnSpc>
                <a:spcPts val="3749"/>
              </a:lnSpc>
            </a:pPr>
            <a:r>
              <a:rPr lang="en-US" sz="2499" spc="49" u="sng">
                <a:solidFill>
                  <a:srgbClr val="000000"/>
                </a:solidFill>
                <a:latin typeface="Open Sans Bold Italics"/>
                <a:hlinkClick r:id="rId3" tooltip="https://www.researchgate.net/scientific-contributions/Aissam-Hadri-2142783810?_sg=UwUBWxy4mZ5uB2FNwVZ0l6-2zDhp-6wa8WrHC7uqhkgNbYQH4OkZFH5PEhw2heH8VPE80FeFPqreb5k&amp;_tp=eyJjb250ZXh0Ijp7ImZpcnN0UGFnZSI6Il9kaXJlY3QiLCJwYWdlIjoiX2RpcmVjdCJ9fQ"/>
              </a:rPr>
              <a:t>AISSAM HADRI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03062" y="1713742"/>
            <a:ext cx="12481875" cy="6859516"/>
          </a:xfrm>
          <a:custGeom>
            <a:avLst/>
            <a:gdLst/>
            <a:ahLst/>
            <a:cxnLst/>
            <a:rect r="r" b="b" t="t" l="l"/>
            <a:pathLst>
              <a:path h="6859516" w="12481875">
                <a:moveTo>
                  <a:pt x="0" y="0"/>
                </a:moveTo>
                <a:lnTo>
                  <a:pt x="12481876" y="0"/>
                </a:lnTo>
                <a:lnTo>
                  <a:pt x="12481876" y="6859516"/>
                </a:lnTo>
                <a:lnTo>
                  <a:pt x="0" y="6859516"/>
                </a:lnTo>
                <a:lnTo>
                  <a:pt x="0" y="0"/>
                </a:lnTo>
                <a:close/>
              </a:path>
            </a:pathLst>
          </a:custGeom>
          <a:blipFill>
            <a:blip r:embed="rId2"/>
            <a:stretch>
              <a:fillRect l="0" t="-18816" r="-87109" b="-3176"/>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1823264" y="4252740"/>
            <a:ext cx="14641472" cy="878550"/>
          </a:xfrm>
          <a:prstGeom prst="rect">
            <a:avLst/>
          </a:prstGeom>
        </p:spPr>
        <p:txBody>
          <a:bodyPr anchor="t" rtlCol="false" tIns="0" lIns="0" bIns="0" rIns="0">
            <a:spAutoFit/>
          </a:bodyPr>
          <a:lstStyle/>
          <a:p>
            <a:pPr algn="ctr">
              <a:lnSpc>
                <a:spcPts val="7225"/>
              </a:lnSpc>
            </a:pPr>
            <a:r>
              <a:rPr lang="en-US" sz="5161" spc="-103">
                <a:solidFill>
                  <a:srgbClr val="000000"/>
                </a:solidFill>
                <a:latin typeface="DM Serif Display"/>
              </a:rPr>
              <a:t>2- Standardisation des données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250717"/>
            <a:ext cx="18288000" cy="3785566"/>
          </a:xfrm>
          <a:custGeom>
            <a:avLst/>
            <a:gdLst/>
            <a:ahLst/>
            <a:cxnLst/>
            <a:rect r="r" b="b" t="t" l="l"/>
            <a:pathLst>
              <a:path h="3785566" w="18288000">
                <a:moveTo>
                  <a:pt x="0" y="0"/>
                </a:moveTo>
                <a:lnTo>
                  <a:pt x="18288000" y="0"/>
                </a:lnTo>
                <a:lnTo>
                  <a:pt x="18288000" y="3785566"/>
                </a:lnTo>
                <a:lnTo>
                  <a:pt x="0" y="3785566"/>
                </a:lnTo>
                <a:lnTo>
                  <a:pt x="0" y="0"/>
                </a:lnTo>
                <a:close/>
              </a:path>
            </a:pathLst>
          </a:custGeom>
          <a:blipFill>
            <a:blip r:embed="rId2"/>
            <a:stretch>
              <a:fillRect l="0" t="-1316" r="-10229" b="-1316"/>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54158" y="393853"/>
            <a:ext cx="7579684" cy="9499294"/>
          </a:xfrm>
          <a:custGeom>
            <a:avLst/>
            <a:gdLst/>
            <a:ahLst/>
            <a:cxnLst/>
            <a:rect r="r" b="b" t="t" l="l"/>
            <a:pathLst>
              <a:path h="9499294" w="7579684">
                <a:moveTo>
                  <a:pt x="0" y="0"/>
                </a:moveTo>
                <a:lnTo>
                  <a:pt x="7579684" y="0"/>
                </a:lnTo>
                <a:lnTo>
                  <a:pt x="7579684" y="9499294"/>
                </a:lnTo>
                <a:lnTo>
                  <a:pt x="0" y="9499294"/>
                </a:lnTo>
                <a:lnTo>
                  <a:pt x="0" y="0"/>
                </a:lnTo>
                <a:close/>
              </a:path>
            </a:pathLst>
          </a:custGeom>
          <a:blipFill>
            <a:blip r:embed="rId2"/>
            <a:stretch>
              <a:fillRect l="-185" t="0" r="-2123" b="-1186"/>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026352"/>
            <a:ext cx="16230600" cy="4516954"/>
          </a:xfrm>
          <a:custGeom>
            <a:avLst/>
            <a:gdLst/>
            <a:ahLst/>
            <a:cxnLst/>
            <a:rect r="r" b="b" t="t" l="l"/>
            <a:pathLst>
              <a:path h="4516954" w="16230600">
                <a:moveTo>
                  <a:pt x="0" y="0"/>
                </a:moveTo>
                <a:lnTo>
                  <a:pt x="16230600" y="0"/>
                </a:lnTo>
                <a:lnTo>
                  <a:pt x="16230600" y="4516954"/>
                </a:lnTo>
                <a:lnTo>
                  <a:pt x="0" y="4516954"/>
                </a:lnTo>
                <a:lnTo>
                  <a:pt x="0" y="0"/>
                </a:lnTo>
                <a:close/>
              </a:path>
            </a:pathLst>
          </a:custGeom>
          <a:blipFill>
            <a:blip r:embed="rId2"/>
            <a:stretch>
              <a:fillRect l="-112" t="0" r="-2768" b="-5476"/>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1428155" y="3641544"/>
            <a:ext cx="15431689" cy="4355914"/>
          </a:xfrm>
          <a:prstGeom prst="rect">
            <a:avLst/>
          </a:prstGeom>
        </p:spPr>
        <p:txBody>
          <a:bodyPr anchor="t" rtlCol="false" tIns="0" lIns="0" bIns="0" rIns="0">
            <a:spAutoFit/>
          </a:bodyPr>
          <a:lstStyle/>
          <a:p>
            <a:pPr algn="ctr">
              <a:lnSpc>
                <a:spcPts val="4915"/>
              </a:lnSpc>
              <a:spcBef>
                <a:spcPct val="0"/>
              </a:spcBef>
            </a:pPr>
            <a:r>
              <a:rPr lang="en-US" sz="4428">
                <a:solidFill>
                  <a:srgbClr val="000000"/>
                </a:solidFill>
                <a:latin typeface="DM Serif Display"/>
              </a:rPr>
              <a:t>La standardisation des données, également connue sous le nom de centrage-réduction, est un processus utilisé en statistiques et en apprentissage automatique pour mettre à l'échelle les données. L'objectif est de rendre les variables indépendantes de leur échelle d'origine, ce qui peut être nécessaire pour certains algorithmes d'apprentissage automatique ou pour faciliter l'interprétation des données.</a:t>
            </a:r>
          </a:p>
        </p:txBody>
      </p:sp>
      <p:sp>
        <p:nvSpPr>
          <p:cNvPr name="TextBox 3" id="3"/>
          <p:cNvSpPr txBox="true"/>
          <p:nvPr/>
        </p:nvSpPr>
        <p:spPr>
          <a:xfrm rot="0">
            <a:off x="2513661" y="1334731"/>
            <a:ext cx="12040394" cy="10549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C</a:t>
            </a:r>
            <a:r>
              <a:rPr lang="en-US" sz="7299">
                <a:solidFill>
                  <a:srgbClr val="000000"/>
                </a:solidFill>
                <a:latin typeface="DM Serif Display"/>
              </a:rPr>
              <a:t>oncepte de standardisation.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9406" y="1402857"/>
            <a:ext cx="13434487" cy="7481285"/>
          </a:xfrm>
          <a:custGeom>
            <a:avLst/>
            <a:gdLst/>
            <a:ahLst/>
            <a:cxnLst/>
            <a:rect r="r" b="b" t="t" l="l"/>
            <a:pathLst>
              <a:path h="7481285" w="13434487">
                <a:moveTo>
                  <a:pt x="0" y="0"/>
                </a:moveTo>
                <a:lnTo>
                  <a:pt x="13434487" y="0"/>
                </a:lnTo>
                <a:lnTo>
                  <a:pt x="13434487" y="7481286"/>
                </a:lnTo>
                <a:lnTo>
                  <a:pt x="0" y="7481286"/>
                </a:lnTo>
                <a:lnTo>
                  <a:pt x="0" y="0"/>
                </a:lnTo>
                <a:close/>
              </a:path>
            </a:pathLst>
          </a:custGeom>
          <a:blipFill>
            <a:blip r:embed="rId2"/>
            <a:stretch>
              <a:fillRect l="-2375" t="0" r="-2917"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2214" y="1028700"/>
            <a:ext cx="15603571" cy="5171832"/>
          </a:xfrm>
          <a:custGeom>
            <a:avLst/>
            <a:gdLst/>
            <a:ahLst/>
            <a:cxnLst/>
            <a:rect r="r" b="b" t="t" l="l"/>
            <a:pathLst>
              <a:path h="5171832" w="15603571">
                <a:moveTo>
                  <a:pt x="0" y="0"/>
                </a:moveTo>
                <a:lnTo>
                  <a:pt x="15603572" y="0"/>
                </a:lnTo>
                <a:lnTo>
                  <a:pt x="15603572" y="5171832"/>
                </a:lnTo>
                <a:lnTo>
                  <a:pt x="0" y="5171832"/>
                </a:lnTo>
                <a:lnTo>
                  <a:pt x="0" y="0"/>
                </a:lnTo>
                <a:close/>
              </a:path>
            </a:pathLst>
          </a:custGeom>
          <a:blipFill>
            <a:blip r:embed="rId2"/>
            <a:stretch>
              <a:fillRect l="-191" t="0" r="-1955" b="-201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769" y="1361852"/>
            <a:ext cx="15292462" cy="3017231"/>
          </a:xfrm>
          <a:custGeom>
            <a:avLst/>
            <a:gdLst/>
            <a:ahLst/>
            <a:cxnLst/>
            <a:rect r="r" b="b" t="t" l="l"/>
            <a:pathLst>
              <a:path h="3017231" w="15292462">
                <a:moveTo>
                  <a:pt x="0" y="0"/>
                </a:moveTo>
                <a:lnTo>
                  <a:pt x="15292462" y="0"/>
                </a:lnTo>
                <a:lnTo>
                  <a:pt x="15292462" y="3017231"/>
                </a:lnTo>
                <a:lnTo>
                  <a:pt x="0" y="3017231"/>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2290016" y="1692533"/>
            <a:ext cx="12482612" cy="10549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3 - </a:t>
            </a:r>
            <a:r>
              <a:rPr lang="en-US" sz="7299">
                <a:solidFill>
                  <a:srgbClr val="000000"/>
                </a:solidFill>
                <a:latin typeface="DM Serif Display"/>
              </a:rPr>
              <a:t>Instanciation de l'objet PCA</a:t>
            </a:r>
          </a:p>
        </p:txBody>
      </p:sp>
      <p:sp>
        <p:nvSpPr>
          <p:cNvPr name="TextBox 3" id="3"/>
          <p:cNvSpPr txBox="true"/>
          <p:nvPr/>
        </p:nvSpPr>
        <p:spPr>
          <a:xfrm rot="0">
            <a:off x="2290016" y="4583089"/>
            <a:ext cx="14584700" cy="4288217"/>
          </a:xfrm>
          <a:prstGeom prst="rect">
            <a:avLst/>
          </a:prstGeom>
        </p:spPr>
        <p:txBody>
          <a:bodyPr anchor="t" rtlCol="false" tIns="0" lIns="0" bIns="0" rIns="0">
            <a:spAutoFit/>
          </a:bodyPr>
          <a:lstStyle/>
          <a:p>
            <a:pPr>
              <a:lnSpc>
                <a:spcPts val="4816"/>
              </a:lnSpc>
              <a:spcBef>
                <a:spcPct val="0"/>
              </a:spcBef>
            </a:pPr>
            <a:r>
              <a:rPr lang="en-US" sz="4338">
                <a:solidFill>
                  <a:srgbClr val="000000"/>
                </a:solidFill>
                <a:latin typeface="DM Serif Display"/>
              </a:rPr>
              <a:t> PCA vous permet de réduire le nombre de variables dans vos données en projetant celles-ci sur un espace de dimension inférieure, tout en conservant autant d'informations que possible. Cela peut être utile pour simplifier la modélisation tout en maintenant la plupart des informations importantes contenues dans les données originales.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901697"/>
            <a:ext cx="1400485" cy="6869870"/>
            <a:chOff x="0" y="0"/>
            <a:chExt cx="368852" cy="1809348"/>
          </a:xfrm>
        </p:grpSpPr>
        <p:sp>
          <p:nvSpPr>
            <p:cNvPr name="Freeform 4" id="4"/>
            <p:cNvSpPr/>
            <p:nvPr/>
          </p:nvSpPr>
          <p:spPr>
            <a:xfrm flipH="false" flipV="false" rot="0">
              <a:off x="0" y="0"/>
              <a:ext cx="368852" cy="1809348"/>
            </a:xfrm>
            <a:custGeom>
              <a:avLst/>
              <a:gdLst/>
              <a:ahLst/>
              <a:cxnLst/>
              <a:rect r="r" b="b" t="t" l="l"/>
              <a:pathLst>
                <a:path h="1809348" w="368852">
                  <a:moveTo>
                    <a:pt x="0" y="0"/>
                  </a:moveTo>
                  <a:lnTo>
                    <a:pt x="368852" y="0"/>
                  </a:lnTo>
                  <a:lnTo>
                    <a:pt x="368852" y="1809348"/>
                  </a:lnTo>
                  <a:lnTo>
                    <a:pt x="0" y="1809348"/>
                  </a:lnTo>
                  <a:close/>
                </a:path>
              </a:pathLst>
            </a:custGeom>
            <a:solidFill>
              <a:srgbClr val="CCCCCC"/>
            </a:solidFill>
          </p:spPr>
        </p:sp>
        <p:sp>
          <p:nvSpPr>
            <p:cNvPr name="TextBox 5" id="5"/>
            <p:cNvSpPr txBox="true"/>
            <p:nvPr/>
          </p:nvSpPr>
          <p:spPr>
            <a:xfrm>
              <a:off x="0" y="-19050"/>
              <a:ext cx="368852" cy="182839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sz="9981" spc="978">
                <a:solidFill>
                  <a:srgbClr val="231F20"/>
                </a:solidFill>
                <a:latin typeface="Oswald Bold"/>
              </a:rPr>
              <a:t>PLAN</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231353" y="3225185"/>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01</a:t>
            </a:r>
          </a:p>
        </p:txBody>
      </p:sp>
      <p:sp>
        <p:nvSpPr>
          <p:cNvPr name="TextBox 9" id="9"/>
          <p:cNvSpPr txBox="true"/>
          <p:nvPr/>
        </p:nvSpPr>
        <p:spPr>
          <a:xfrm rot="0">
            <a:off x="5231353" y="4022304"/>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02</a:t>
            </a:r>
          </a:p>
        </p:txBody>
      </p:sp>
      <p:sp>
        <p:nvSpPr>
          <p:cNvPr name="TextBox 10" id="10"/>
          <p:cNvSpPr txBox="true"/>
          <p:nvPr/>
        </p:nvSpPr>
        <p:spPr>
          <a:xfrm rot="0">
            <a:off x="5231353" y="490346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03</a:t>
            </a:r>
          </a:p>
        </p:txBody>
      </p:sp>
      <p:sp>
        <p:nvSpPr>
          <p:cNvPr name="TextBox 11" id="11"/>
          <p:cNvSpPr txBox="true"/>
          <p:nvPr/>
        </p:nvSpPr>
        <p:spPr>
          <a:xfrm rot="0">
            <a:off x="5231353" y="5700580"/>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04</a:t>
            </a:r>
          </a:p>
        </p:txBody>
      </p:sp>
      <p:sp>
        <p:nvSpPr>
          <p:cNvPr name="TextBox 12" id="12"/>
          <p:cNvSpPr txBox="true"/>
          <p:nvPr/>
        </p:nvSpPr>
        <p:spPr>
          <a:xfrm rot="0">
            <a:off x="5250954" y="6492957"/>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05</a:t>
            </a:r>
          </a:p>
        </p:txBody>
      </p:sp>
      <p:sp>
        <p:nvSpPr>
          <p:cNvPr name="TextBox 13" id="13"/>
          <p:cNvSpPr txBox="true"/>
          <p:nvPr/>
        </p:nvSpPr>
        <p:spPr>
          <a:xfrm rot="0">
            <a:off x="5250954" y="7323921"/>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06</a:t>
            </a:r>
          </a:p>
        </p:txBody>
      </p:sp>
      <p:sp>
        <p:nvSpPr>
          <p:cNvPr name="TextBox 14" id="14"/>
          <p:cNvSpPr txBox="true"/>
          <p:nvPr/>
        </p:nvSpPr>
        <p:spPr>
          <a:xfrm rot="0">
            <a:off x="6607430" y="333313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INTRODUCTION </a:t>
            </a:r>
          </a:p>
        </p:txBody>
      </p:sp>
      <p:sp>
        <p:nvSpPr>
          <p:cNvPr name="TextBox 15" id="15"/>
          <p:cNvSpPr txBox="true"/>
          <p:nvPr/>
        </p:nvSpPr>
        <p:spPr>
          <a:xfrm rot="0">
            <a:off x="6607430" y="4127355"/>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POURQUOI PYTHON</a:t>
            </a:r>
          </a:p>
        </p:txBody>
      </p:sp>
      <p:sp>
        <p:nvSpPr>
          <p:cNvPr name="TextBox 16" id="16"/>
          <p:cNvSpPr txBox="true"/>
          <p:nvPr/>
        </p:nvSpPr>
        <p:spPr>
          <a:xfrm rot="0">
            <a:off x="6607430"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LES ÉTAPES DE ACP</a:t>
            </a:r>
          </a:p>
        </p:txBody>
      </p:sp>
      <p:sp>
        <p:nvSpPr>
          <p:cNvPr name="TextBox 17" id="17"/>
          <p:cNvSpPr txBox="true"/>
          <p:nvPr/>
        </p:nvSpPr>
        <p:spPr>
          <a:xfrm rot="0">
            <a:off x="6597905" y="5841663"/>
            <a:ext cx="8756617"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Charger les données depuis un fichier CSV </a:t>
            </a:r>
          </a:p>
        </p:txBody>
      </p:sp>
      <p:sp>
        <p:nvSpPr>
          <p:cNvPr name="TextBox 18" id="18"/>
          <p:cNvSpPr txBox="true"/>
          <p:nvPr/>
        </p:nvSpPr>
        <p:spPr>
          <a:xfrm rot="0">
            <a:off x="6607430" y="6642507"/>
            <a:ext cx="7943587"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 STANDARDISATION DES DONNÉES</a:t>
            </a:r>
          </a:p>
        </p:txBody>
      </p:sp>
      <p:sp>
        <p:nvSpPr>
          <p:cNvPr name="TextBox 19" id="19"/>
          <p:cNvSpPr txBox="true"/>
          <p:nvPr/>
        </p:nvSpPr>
        <p:spPr>
          <a:xfrm rot="0">
            <a:off x="6607430" y="7434884"/>
            <a:ext cx="9528565"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 INSTANCIATION DE L'OBJET PCA</a:t>
            </a:r>
          </a:p>
        </p:txBody>
      </p:sp>
      <p:sp>
        <p:nvSpPr>
          <p:cNvPr name="TextBox 20" id="20"/>
          <p:cNvSpPr txBox="true"/>
          <p:nvPr/>
        </p:nvSpPr>
        <p:spPr>
          <a:xfrm rot="0">
            <a:off x="5231353" y="8114496"/>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07</a:t>
            </a:r>
          </a:p>
        </p:txBody>
      </p:sp>
      <p:sp>
        <p:nvSpPr>
          <p:cNvPr name="TextBox 21" id="21"/>
          <p:cNvSpPr txBox="true"/>
          <p:nvPr/>
        </p:nvSpPr>
        <p:spPr>
          <a:xfrm rot="0">
            <a:off x="6607430" y="8234432"/>
            <a:ext cx="10112015"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TRAITEMENT DES INDIVIDUS ET VARIABLES ILLUSTRATIFS</a:t>
            </a:r>
          </a:p>
        </p:txBody>
      </p:sp>
      <p:sp>
        <p:nvSpPr>
          <p:cNvPr name="TextBox 22" id="22"/>
          <p:cNvSpPr txBox="true"/>
          <p:nvPr/>
        </p:nvSpPr>
        <p:spPr>
          <a:xfrm rot="0">
            <a:off x="5250954" y="8842772"/>
            <a:ext cx="937219" cy="657225"/>
          </a:xfrm>
          <a:prstGeom prst="rect">
            <a:avLst/>
          </a:prstGeom>
        </p:spPr>
        <p:txBody>
          <a:bodyPr anchor="t" rtlCol="false" tIns="0" lIns="0" bIns="0" rIns="0">
            <a:spAutoFit/>
          </a:bodyPr>
          <a:lstStyle/>
          <a:p>
            <a:pPr algn="ctr">
              <a:lnSpc>
                <a:spcPts val="5126"/>
              </a:lnSpc>
            </a:pPr>
            <a:r>
              <a:rPr lang="en-US" sz="4271">
                <a:solidFill>
                  <a:srgbClr val="363636"/>
                </a:solidFill>
                <a:latin typeface="Oswald Bold Italics"/>
              </a:rPr>
              <a:t>08</a:t>
            </a:r>
          </a:p>
        </p:txBody>
      </p:sp>
      <p:sp>
        <p:nvSpPr>
          <p:cNvPr name="TextBox 23" id="23"/>
          <p:cNvSpPr txBox="true"/>
          <p:nvPr/>
        </p:nvSpPr>
        <p:spPr>
          <a:xfrm rot="0">
            <a:off x="6607430" y="8947823"/>
            <a:ext cx="10112015"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LA DÉCOMPOSITION EN VALEURS SINGULIÈRES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05286" y="2668999"/>
            <a:ext cx="14753628" cy="4949002"/>
          </a:xfrm>
          <a:custGeom>
            <a:avLst/>
            <a:gdLst/>
            <a:ahLst/>
            <a:cxnLst/>
            <a:rect r="r" b="b" t="t" l="l"/>
            <a:pathLst>
              <a:path h="4949002" w="14753628">
                <a:moveTo>
                  <a:pt x="0" y="0"/>
                </a:moveTo>
                <a:lnTo>
                  <a:pt x="14753628" y="0"/>
                </a:lnTo>
                <a:lnTo>
                  <a:pt x="14753628" y="4949002"/>
                </a:lnTo>
                <a:lnTo>
                  <a:pt x="0" y="4949002"/>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70313" y="1028700"/>
            <a:ext cx="14775486" cy="3948621"/>
          </a:xfrm>
          <a:custGeom>
            <a:avLst/>
            <a:gdLst/>
            <a:ahLst/>
            <a:cxnLst/>
            <a:rect r="r" b="b" t="t" l="l"/>
            <a:pathLst>
              <a:path h="3948621" w="14775486">
                <a:moveTo>
                  <a:pt x="0" y="0"/>
                </a:moveTo>
                <a:lnTo>
                  <a:pt x="14775486" y="0"/>
                </a:lnTo>
                <a:lnTo>
                  <a:pt x="14775486" y="3948621"/>
                </a:lnTo>
                <a:lnTo>
                  <a:pt x="0" y="3948621"/>
                </a:lnTo>
                <a:lnTo>
                  <a:pt x="0" y="0"/>
                </a:lnTo>
                <a:close/>
              </a:path>
            </a:pathLst>
          </a:custGeom>
          <a:blipFill>
            <a:blip r:embed="rId2"/>
            <a:stretch>
              <a:fillRect l="0" t="0" r="0" b="0"/>
            </a:stretch>
          </a:blipFill>
        </p:spPr>
      </p:sp>
      <p:sp>
        <p:nvSpPr>
          <p:cNvPr name="TextBox 3" id="3"/>
          <p:cNvSpPr txBox="true"/>
          <p:nvPr/>
        </p:nvSpPr>
        <p:spPr>
          <a:xfrm rot="0">
            <a:off x="1784832" y="6322212"/>
            <a:ext cx="14775486" cy="1876837"/>
          </a:xfrm>
          <a:prstGeom prst="rect">
            <a:avLst/>
          </a:prstGeom>
        </p:spPr>
        <p:txBody>
          <a:bodyPr anchor="t" rtlCol="false" tIns="0" lIns="0" bIns="0" rIns="0">
            <a:spAutoFit/>
          </a:bodyPr>
          <a:lstStyle/>
          <a:p>
            <a:pPr algn="ctr">
              <a:lnSpc>
                <a:spcPts val="3740"/>
              </a:lnSpc>
              <a:spcBef>
                <a:spcPct val="0"/>
              </a:spcBef>
            </a:pPr>
            <a:r>
              <a:rPr lang="en-US" sz="3369">
                <a:solidFill>
                  <a:srgbClr val="3E3E3E"/>
                </a:solidFill>
                <a:latin typeface="DM Serif Display"/>
              </a:rPr>
              <a:t>Ajustement du modèle : </a:t>
            </a:r>
            <a:r>
              <a:rPr lang="en-US" sz="3369">
                <a:solidFill>
                  <a:srgbClr val="000000"/>
                </a:solidFill>
                <a:latin typeface="DM Serif Display"/>
              </a:rPr>
              <a:t>Ajustez l'objet PCA à vos données standardisées en utilisant la méthode fit(). Transformation des données : Transformez vos données en utilisant la méthode transform() pour obtenir les composantes principales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7275" y="2740678"/>
            <a:ext cx="16230600" cy="4805644"/>
          </a:xfrm>
          <a:custGeom>
            <a:avLst/>
            <a:gdLst/>
            <a:ahLst/>
            <a:cxnLst/>
            <a:rect r="r" b="b" t="t" l="l"/>
            <a:pathLst>
              <a:path h="4805644" w="16230600">
                <a:moveTo>
                  <a:pt x="0" y="0"/>
                </a:moveTo>
                <a:lnTo>
                  <a:pt x="16230600" y="0"/>
                </a:lnTo>
                <a:lnTo>
                  <a:pt x="16230600" y="4805644"/>
                </a:lnTo>
                <a:lnTo>
                  <a:pt x="0" y="4805644"/>
                </a:lnTo>
                <a:lnTo>
                  <a:pt x="0" y="0"/>
                </a:lnTo>
                <a:close/>
              </a:path>
            </a:pathLst>
          </a:custGeom>
          <a:blipFill>
            <a:blip r:embed="rId2"/>
            <a:stretch>
              <a:fillRect l="0" t="-1049" r="0" b="-1049"/>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5671344" y="3913311"/>
            <a:ext cx="6945313" cy="808100"/>
          </a:xfrm>
          <a:prstGeom prst="rect">
            <a:avLst/>
          </a:prstGeom>
        </p:spPr>
        <p:txBody>
          <a:bodyPr anchor="t" rtlCol="false" tIns="0" lIns="0" bIns="0" rIns="0">
            <a:spAutoFit/>
          </a:bodyPr>
          <a:lstStyle/>
          <a:p>
            <a:pPr algn="ctr">
              <a:lnSpc>
                <a:spcPts val="6326"/>
              </a:lnSpc>
              <a:spcBef>
                <a:spcPct val="0"/>
              </a:spcBef>
            </a:pPr>
            <a:r>
              <a:rPr lang="en-US" sz="5699">
                <a:solidFill>
                  <a:srgbClr val="000000"/>
                </a:solidFill>
                <a:latin typeface="DM Serif Display"/>
              </a:rPr>
              <a:t>Analyse des résultats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4565" y="1411256"/>
            <a:ext cx="15122713" cy="2335619"/>
          </a:xfrm>
          <a:custGeom>
            <a:avLst/>
            <a:gdLst/>
            <a:ahLst/>
            <a:cxnLst/>
            <a:rect r="r" b="b" t="t" l="l"/>
            <a:pathLst>
              <a:path h="2335619" w="15122713">
                <a:moveTo>
                  <a:pt x="0" y="0"/>
                </a:moveTo>
                <a:lnTo>
                  <a:pt x="15122714" y="0"/>
                </a:lnTo>
                <a:lnTo>
                  <a:pt x="15122714" y="2335619"/>
                </a:lnTo>
                <a:lnTo>
                  <a:pt x="0" y="2335619"/>
                </a:lnTo>
                <a:lnTo>
                  <a:pt x="0" y="0"/>
                </a:lnTo>
                <a:close/>
              </a:path>
            </a:pathLst>
          </a:custGeom>
          <a:blipFill>
            <a:blip r:embed="rId2"/>
            <a:stretch>
              <a:fillRect l="0" t="0" r="0" b="0"/>
            </a:stretch>
          </a:blipFill>
        </p:spPr>
      </p:sp>
      <p:sp>
        <p:nvSpPr>
          <p:cNvPr name="TextBox 3" id="3"/>
          <p:cNvSpPr txBox="true"/>
          <p:nvPr/>
        </p:nvSpPr>
        <p:spPr>
          <a:xfrm rot="0">
            <a:off x="1028700" y="5162550"/>
            <a:ext cx="15978579" cy="1989903"/>
          </a:xfrm>
          <a:prstGeom prst="rect">
            <a:avLst/>
          </a:prstGeom>
        </p:spPr>
        <p:txBody>
          <a:bodyPr anchor="t" rtlCol="false" tIns="0" lIns="0" bIns="0" rIns="0">
            <a:spAutoFit/>
          </a:bodyPr>
          <a:lstStyle/>
          <a:p>
            <a:pPr algn="ctr">
              <a:lnSpc>
                <a:spcPts val="3905"/>
              </a:lnSpc>
              <a:spcBef>
                <a:spcPct val="0"/>
              </a:spcBef>
            </a:pPr>
            <a:r>
              <a:rPr lang="en-US" sz="3518">
                <a:solidFill>
                  <a:srgbClr val="000000"/>
                </a:solidFill>
                <a:latin typeface="DM Serif Display"/>
              </a:rPr>
              <a:t>Les proportions de variance expliquée dans une analyse en composantes principales (ACP) fournissent une indication de la quantité d'information contenue dans chaque composante principale par rapport à la variance totale des données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24650" y="2845202"/>
            <a:ext cx="14438700" cy="4355698"/>
          </a:xfrm>
          <a:custGeom>
            <a:avLst/>
            <a:gdLst/>
            <a:ahLst/>
            <a:cxnLst/>
            <a:rect r="r" b="b" t="t" l="l"/>
            <a:pathLst>
              <a:path h="4355698" w="14438700">
                <a:moveTo>
                  <a:pt x="0" y="0"/>
                </a:moveTo>
                <a:lnTo>
                  <a:pt x="14438700" y="0"/>
                </a:lnTo>
                <a:lnTo>
                  <a:pt x="14438700" y="4355698"/>
                </a:lnTo>
                <a:lnTo>
                  <a:pt x="0" y="4355698"/>
                </a:lnTo>
                <a:lnTo>
                  <a:pt x="0" y="0"/>
                </a:lnTo>
                <a:close/>
              </a:path>
            </a:pathLst>
          </a:custGeom>
          <a:blipFill>
            <a:blip r:embed="rId2"/>
            <a:stretch>
              <a:fillRect l="-42" t="0" r="-42" b="-5449"/>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80006" y="1028700"/>
            <a:ext cx="12327988" cy="8229600"/>
          </a:xfrm>
          <a:custGeom>
            <a:avLst/>
            <a:gdLst/>
            <a:ahLst/>
            <a:cxnLst/>
            <a:rect r="r" b="b" t="t" l="l"/>
            <a:pathLst>
              <a:path h="8229600" w="12327988">
                <a:moveTo>
                  <a:pt x="0" y="0"/>
                </a:moveTo>
                <a:lnTo>
                  <a:pt x="12327988" y="0"/>
                </a:lnTo>
                <a:lnTo>
                  <a:pt x="12327988" y="8229600"/>
                </a:lnTo>
                <a:lnTo>
                  <a:pt x="0" y="8229600"/>
                </a:lnTo>
                <a:lnTo>
                  <a:pt x="0" y="0"/>
                </a:lnTo>
                <a:close/>
              </a:path>
            </a:pathLst>
          </a:custGeom>
          <a:blipFill>
            <a:blip r:embed="rId2"/>
            <a:stretch>
              <a:fillRect l="0" t="-3839" r="0" b="-3839"/>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6435" y="1028700"/>
            <a:ext cx="11915130" cy="1974104"/>
          </a:xfrm>
          <a:custGeom>
            <a:avLst/>
            <a:gdLst/>
            <a:ahLst/>
            <a:cxnLst/>
            <a:rect r="r" b="b" t="t" l="l"/>
            <a:pathLst>
              <a:path h="1974104" w="11915130">
                <a:moveTo>
                  <a:pt x="0" y="0"/>
                </a:moveTo>
                <a:lnTo>
                  <a:pt x="11915130" y="0"/>
                </a:lnTo>
                <a:lnTo>
                  <a:pt x="11915130" y="1974104"/>
                </a:lnTo>
                <a:lnTo>
                  <a:pt x="0" y="1974104"/>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2925" y="1028700"/>
            <a:ext cx="12382150" cy="8229600"/>
          </a:xfrm>
          <a:custGeom>
            <a:avLst/>
            <a:gdLst/>
            <a:ahLst/>
            <a:cxnLst/>
            <a:rect r="r" b="b" t="t" l="l"/>
            <a:pathLst>
              <a:path h="8229600" w="12382150">
                <a:moveTo>
                  <a:pt x="0" y="0"/>
                </a:moveTo>
                <a:lnTo>
                  <a:pt x="12382150" y="0"/>
                </a:lnTo>
                <a:lnTo>
                  <a:pt x="12382150" y="8229600"/>
                </a:lnTo>
                <a:lnTo>
                  <a:pt x="0" y="8229600"/>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4139754" y="381955"/>
            <a:ext cx="10228689" cy="1311451"/>
          </a:xfrm>
          <a:prstGeom prst="rect">
            <a:avLst/>
          </a:prstGeom>
        </p:spPr>
        <p:txBody>
          <a:bodyPr anchor="t" rtlCol="false" tIns="0" lIns="0" bIns="0" rIns="0">
            <a:spAutoFit/>
          </a:bodyPr>
          <a:lstStyle/>
          <a:p>
            <a:pPr algn="ctr">
              <a:lnSpc>
                <a:spcPts val="5109"/>
              </a:lnSpc>
            </a:pPr>
            <a:r>
              <a:rPr lang="en-US" sz="4603">
                <a:solidFill>
                  <a:srgbClr val="000000"/>
                </a:solidFill>
                <a:latin typeface="DM Serif Display"/>
              </a:rPr>
              <a:t> Détermination du nombre de facteur à retenir</a:t>
            </a:r>
          </a:p>
        </p:txBody>
      </p:sp>
      <p:sp>
        <p:nvSpPr>
          <p:cNvPr name="AutoShape 3" id="3"/>
          <p:cNvSpPr/>
          <p:nvPr/>
        </p:nvSpPr>
        <p:spPr>
          <a:xfrm>
            <a:off x="2170117" y="2443539"/>
            <a:ext cx="16117883" cy="0"/>
          </a:xfrm>
          <a:prstGeom prst="line">
            <a:avLst/>
          </a:prstGeom>
          <a:ln cap="rnd" w="9525">
            <a:solidFill>
              <a:srgbClr val="000000"/>
            </a:solidFill>
            <a:prstDash val="solid"/>
            <a:headEnd type="none" len="sm" w="sm"/>
            <a:tailEnd type="none" len="sm" w="sm"/>
          </a:ln>
        </p:spPr>
      </p:sp>
      <p:sp>
        <p:nvSpPr>
          <p:cNvPr name="AutoShape 4" id="4"/>
          <p:cNvSpPr/>
          <p:nvPr/>
        </p:nvSpPr>
        <p:spPr>
          <a:xfrm>
            <a:off x="1028700" y="4762"/>
            <a:ext cx="16117883" cy="0"/>
          </a:xfrm>
          <a:prstGeom prst="line">
            <a:avLst/>
          </a:prstGeom>
          <a:ln cap="rnd" w="9525">
            <a:solidFill>
              <a:srgbClr val="000000"/>
            </a:solidFill>
            <a:prstDash val="solid"/>
            <a:headEnd type="none" len="sm" w="sm"/>
            <a:tailEnd type="none" len="sm" w="sm"/>
          </a:ln>
        </p:spPr>
      </p:sp>
      <p:sp>
        <p:nvSpPr>
          <p:cNvPr name="TextBox 5" id="5"/>
          <p:cNvSpPr txBox="true"/>
          <p:nvPr/>
        </p:nvSpPr>
        <p:spPr>
          <a:xfrm rot="0">
            <a:off x="591657" y="2912136"/>
            <a:ext cx="17895945" cy="3144803"/>
          </a:xfrm>
          <a:prstGeom prst="rect">
            <a:avLst/>
          </a:prstGeom>
        </p:spPr>
        <p:txBody>
          <a:bodyPr anchor="t" rtlCol="false" tIns="0" lIns="0" bIns="0" rIns="0">
            <a:spAutoFit/>
          </a:bodyPr>
          <a:lstStyle/>
          <a:p>
            <a:pPr marL="565309" indent="-282654" lvl="1">
              <a:lnSpc>
                <a:spcPts val="3665"/>
              </a:lnSpc>
              <a:buFont typeface="Arial"/>
              <a:buChar char="•"/>
            </a:pPr>
            <a:r>
              <a:rPr lang="en-US" sz="2618">
                <a:solidFill>
                  <a:srgbClr val="000000"/>
                </a:solidFill>
                <a:latin typeface="Open Sans"/>
              </a:rPr>
              <a:t>Les ‘’cassures’’ dans les graphiques ci-dessus (Figure 2, Figure 3) sont souvent évoquées (règle du coude) pour identifier le nombre de facteurs K* à retenir. La solution (K* = 2) semble s’imposer ici. D’autres pistes existent pour répondre à cette question toujours délicate qui conditionne l’interprétation de l’ACP, notamment le « test des bâtons brisés » de Legendre &amp; Legendre.</a:t>
            </a:r>
            <a:r>
              <a:rPr lang="en-US" sz="2618">
                <a:solidFill>
                  <a:srgbClr val="000000"/>
                </a:solidFill>
                <a:latin typeface="Open Sans"/>
              </a:rPr>
              <a:t>.</a:t>
            </a:r>
          </a:p>
          <a:p>
            <a:pPr marL="565309" indent="-282654" lvl="1">
              <a:lnSpc>
                <a:spcPts val="3665"/>
              </a:lnSpc>
              <a:buFont typeface="Arial"/>
              <a:buChar char="•"/>
            </a:pPr>
            <a:r>
              <a:rPr lang="en-US" sz="2618">
                <a:solidFill>
                  <a:srgbClr val="000000"/>
                </a:solidFill>
                <a:latin typeface="Open Sans"/>
                <a:ea typeface="Open Sans"/>
              </a:rPr>
              <a:t>Le facteur n°k est validé si (λk &gt; bk), où λk est la valeur propre associée à l’axe n°k.</a:t>
            </a:r>
          </a:p>
          <a:p>
            <a:pPr>
              <a:lnSpc>
                <a:spcPts val="3665"/>
              </a:lnSpc>
            </a:pPr>
          </a:p>
          <a:p>
            <a:pPr>
              <a:lnSpc>
                <a:spcPts val="3254"/>
              </a:lnSpc>
            </a:pPr>
          </a:p>
        </p:txBody>
      </p:sp>
      <p:sp>
        <p:nvSpPr>
          <p:cNvPr name="AutoShape 6" id="6"/>
          <p:cNvSpPr/>
          <p:nvPr/>
        </p:nvSpPr>
        <p:spPr>
          <a:xfrm rot="0">
            <a:off x="1028700" y="9258300"/>
            <a:ext cx="16117883" cy="0"/>
          </a:xfrm>
          <a:prstGeom prst="line">
            <a:avLst/>
          </a:prstGeom>
          <a:ln cap="rnd" w="9525">
            <a:solidFill>
              <a:srgbClr val="000000"/>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588029" y="2691982"/>
            <a:ext cx="9488271" cy="4946170"/>
          </a:xfrm>
          <a:prstGeom prst="rect">
            <a:avLst/>
          </a:prstGeom>
        </p:spPr>
        <p:txBody>
          <a:bodyPr anchor="t" rtlCol="false" tIns="0" lIns="0" bIns="0" rIns="0">
            <a:spAutoFit/>
          </a:bodyPr>
          <a:lstStyle/>
          <a:p>
            <a:pPr>
              <a:lnSpc>
                <a:spcPts val="4297"/>
              </a:lnSpc>
            </a:pPr>
            <a:r>
              <a:rPr lang="en-US" sz="3580">
                <a:solidFill>
                  <a:srgbClr val="1B1B1B"/>
                </a:solidFill>
                <a:latin typeface="29LT Zarid Text"/>
              </a:rPr>
              <a:t>L'Analyse en Composantes Principales (ACP) est une méthode fondamentale en statistique et en apprentissage automatique, utilisée pour explorer et réduire la dimensionnalité des données. En Python, cette technique est largement accessible grâce à des bibliothèques comme scikit-learn, offrant ainsi aux chercheurs et aux praticiens une puissante boîte à outils pour analyser des ensembles de données de grande dimension.</a:t>
            </a:r>
          </a:p>
          <a:p>
            <a:pPr>
              <a:lnSpc>
                <a:spcPts val="4297"/>
              </a:lnSpc>
            </a:pPr>
          </a:p>
        </p:txBody>
      </p:sp>
      <p:sp>
        <p:nvSpPr>
          <p:cNvPr name="Freeform 3" id="3"/>
          <p:cNvSpPr/>
          <p:nvPr/>
        </p:nvSpPr>
        <p:spPr>
          <a:xfrm flipH="false" flipV="false" rot="0">
            <a:off x="10831539" y="0"/>
            <a:ext cx="6925523" cy="10287000"/>
          </a:xfrm>
          <a:custGeom>
            <a:avLst/>
            <a:gdLst/>
            <a:ahLst/>
            <a:cxnLst/>
            <a:rect r="r" b="b" t="t" l="l"/>
            <a:pathLst>
              <a:path h="10287000" w="6925523">
                <a:moveTo>
                  <a:pt x="0" y="0"/>
                </a:moveTo>
                <a:lnTo>
                  <a:pt x="6925523" y="0"/>
                </a:lnTo>
                <a:lnTo>
                  <a:pt x="6925523" y="10287000"/>
                </a:lnTo>
                <a:lnTo>
                  <a:pt x="0" y="10287000"/>
                </a:lnTo>
                <a:lnTo>
                  <a:pt x="0" y="0"/>
                </a:lnTo>
                <a:close/>
              </a:path>
            </a:pathLst>
          </a:custGeom>
          <a:blipFill>
            <a:blip r:embed="rId2"/>
            <a:stretch>
              <a:fillRect l="-67821" t="0" r="-54984" b="0"/>
            </a:stretch>
          </a:blipFill>
        </p:spPr>
      </p:sp>
      <p:sp>
        <p:nvSpPr>
          <p:cNvPr name="TextBox 4" id="4"/>
          <p:cNvSpPr txBox="true"/>
          <p:nvPr/>
        </p:nvSpPr>
        <p:spPr>
          <a:xfrm rot="0">
            <a:off x="2089710" y="962025"/>
            <a:ext cx="7355118" cy="1404629"/>
          </a:xfrm>
          <a:prstGeom prst="rect">
            <a:avLst/>
          </a:prstGeom>
        </p:spPr>
        <p:txBody>
          <a:bodyPr anchor="t" rtlCol="false" tIns="0" lIns="0" bIns="0" rIns="0">
            <a:spAutoFit/>
          </a:bodyPr>
          <a:lstStyle/>
          <a:p>
            <a:pPr>
              <a:lnSpc>
                <a:spcPts val="8800"/>
              </a:lnSpc>
            </a:pPr>
            <a:r>
              <a:rPr lang="en-US" sz="8800">
                <a:solidFill>
                  <a:srgbClr val="1B1B1B"/>
                </a:solidFill>
                <a:latin typeface="29LT Zarid Display"/>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61597" y="4054356"/>
            <a:ext cx="12987071" cy="2709849"/>
          </a:xfrm>
          <a:custGeom>
            <a:avLst/>
            <a:gdLst/>
            <a:ahLst/>
            <a:cxnLst/>
            <a:rect r="r" b="b" t="t" l="l"/>
            <a:pathLst>
              <a:path h="2709849" w="12987071">
                <a:moveTo>
                  <a:pt x="0" y="0"/>
                </a:moveTo>
                <a:lnTo>
                  <a:pt x="12987071" y="0"/>
                </a:lnTo>
                <a:lnTo>
                  <a:pt x="12987071" y="2709848"/>
                </a:lnTo>
                <a:lnTo>
                  <a:pt x="0" y="2709848"/>
                </a:lnTo>
                <a:lnTo>
                  <a:pt x="0" y="0"/>
                </a:lnTo>
                <a:close/>
              </a:path>
            </a:pathLst>
          </a:custGeom>
          <a:blipFill>
            <a:blip r:embed="rId2"/>
            <a:stretch>
              <a:fillRect l="0" t="-4541" r="0" b="-3387"/>
            </a:stretch>
          </a:blipFill>
        </p:spPr>
      </p:sp>
      <p:sp>
        <p:nvSpPr>
          <p:cNvPr name="TextBox 3" id="3"/>
          <p:cNvSpPr txBox="true"/>
          <p:nvPr/>
        </p:nvSpPr>
        <p:spPr>
          <a:xfrm rot="0">
            <a:off x="5818287" y="2661479"/>
            <a:ext cx="6651427" cy="507687"/>
          </a:xfrm>
          <a:prstGeom prst="rect">
            <a:avLst/>
          </a:prstGeom>
        </p:spPr>
        <p:txBody>
          <a:bodyPr anchor="t" rtlCol="false" tIns="0" lIns="0" bIns="0" rIns="0">
            <a:spAutoFit/>
          </a:bodyPr>
          <a:lstStyle/>
          <a:p>
            <a:pPr algn="ctr">
              <a:lnSpc>
                <a:spcPts val="3977"/>
              </a:lnSpc>
              <a:spcBef>
                <a:spcPct val="0"/>
              </a:spcBef>
            </a:pPr>
            <a:r>
              <a:rPr lang="en-US" sz="3583">
                <a:solidFill>
                  <a:srgbClr val="000000"/>
                </a:solidFill>
                <a:latin typeface="DM Serif Display"/>
              </a:rPr>
              <a:t>seuils pour test des bâtons brisés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20114" y="4063753"/>
            <a:ext cx="10247773" cy="3847978"/>
          </a:xfrm>
          <a:custGeom>
            <a:avLst/>
            <a:gdLst/>
            <a:ahLst/>
            <a:cxnLst/>
            <a:rect r="r" b="b" t="t" l="l"/>
            <a:pathLst>
              <a:path h="3847978" w="10247773">
                <a:moveTo>
                  <a:pt x="0" y="0"/>
                </a:moveTo>
                <a:lnTo>
                  <a:pt x="10247772" y="0"/>
                </a:lnTo>
                <a:lnTo>
                  <a:pt x="10247772" y="3847978"/>
                </a:lnTo>
                <a:lnTo>
                  <a:pt x="0" y="3847978"/>
                </a:lnTo>
                <a:lnTo>
                  <a:pt x="0" y="0"/>
                </a:lnTo>
                <a:close/>
              </a:path>
            </a:pathLst>
          </a:custGeom>
          <a:blipFill>
            <a:blip r:embed="rId2"/>
            <a:stretch>
              <a:fillRect l="0" t="0" r="0" b="0"/>
            </a:stretch>
          </a:blipFill>
        </p:spPr>
      </p:sp>
      <p:sp>
        <p:nvSpPr>
          <p:cNvPr name="TextBox 3" id="3"/>
          <p:cNvSpPr txBox="true"/>
          <p:nvPr/>
        </p:nvSpPr>
        <p:spPr>
          <a:xfrm rot="0">
            <a:off x="4020114" y="2401808"/>
            <a:ext cx="9889635" cy="864033"/>
          </a:xfrm>
          <a:prstGeom prst="rect">
            <a:avLst/>
          </a:prstGeom>
        </p:spPr>
        <p:txBody>
          <a:bodyPr anchor="t" rtlCol="false" tIns="0" lIns="0" bIns="0" rIns="0">
            <a:spAutoFit/>
          </a:bodyPr>
          <a:lstStyle/>
          <a:p>
            <a:pPr algn="ctr">
              <a:lnSpc>
                <a:spcPts val="3433"/>
              </a:lnSpc>
              <a:spcBef>
                <a:spcPct val="0"/>
              </a:spcBef>
            </a:pPr>
            <a:r>
              <a:rPr lang="en-US" sz="3093">
                <a:solidFill>
                  <a:srgbClr val="000000"/>
                </a:solidFill>
                <a:latin typeface="DM Serif Display"/>
              </a:rPr>
              <a:t>Puis affichons conjointement les valeurs propres et les seuils :</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4029655" y="911708"/>
            <a:ext cx="10228689" cy="662985"/>
          </a:xfrm>
          <a:prstGeom prst="rect">
            <a:avLst/>
          </a:prstGeom>
        </p:spPr>
        <p:txBody>
          <a:bodyPr anchor="t" rtlCol="false" tIns="0" lIns="0" bIns="0" rIns="0">
            <a:spAutoFit/>
          </a:bodyPr>
          <a:lstStyle/>
          <a:p>
            <a:pPr algn="ctr">
              <a:lnSpc>
                <a:spcPts val="5109"/>
              </a:lnSpc>
            </a:pPr>
            <a:r>
              <a:rPr lang="en-US" sz="4603">
                <a:solidFill>
                  <a:srgbClr val="000000"/>
                </a:solidFill>
                <a:latin typeface="DM Serif Display"/>
              </a:rPr>
              <a:t> Représentation des individus </a:t>
            </a:r>
          </a:p>
        </p:txBody>
      </p:sp>
      <p:sp>
        <p:nvSpPr>
          <p:cNvPr name="AutoShape 3" id="3"/>
          <p:cNvSpPr/>
          <p:nvPr/>
        </p:nvSpPr>
        <p:spPr>
          <a:xfrm>
            <a:off x="2170117" y="2443539"/>
            <a:ext cx="16117883" cy="0"/>
          </a:xfrm>
          <a:prstGeom prst="line">
            <a:avLst/>
          </a:prstGeom>
          <a:ln cap="rnd" w="9525">
            <a:solidFill>
              <a:srgbClr val="000000"/>
            </a:solidFill>
            <a:prstDash val="solid"/>
            <a:headEnd type="none" len="sm" w="sm"/>
            <a:tailEnd type="none" len="sm" w="sm"/>
          </a:ln>
        </p:spPr>
      </p:sp>
      <p:sp>
        <p:nvSpPr>
          <p:cNvPr name="AutoShape 4" id="4"/>
          <p:cNvSpPr/>
          <p:nvPr/>
        </p:nvSpPr>
        <p:spPr>
          <a:xfrm>
            <a:off x="1028700" y="4762"/>
            <a:ext cx="16117883" cy="0"/>
          </a:xfrm>
          <a:prstGeom prst="line">
            <a:avLst/>
          </a:prstGeom>
          <a:ln cap="rnd" w="9525">
            <a:solidFill>
              <a:srgbClr val="000000"/>
            </a:solidFill>
            <a:prstDash val="solid"/>
            <a:headEnd type="none" len="sm" w="sm"/>
            <a:tailEnd type="none" len="sm" w="sm"/>
          </a:ln>
        </p:spPr>
      </p:sp>
      <p:sp>
        <p:nvSpPr>
          <p:cNvPr name="TextBox 5" id="5"/>
          <p:cNvSpPr txBox="true"/>
          <p:nvPr/>
        </p:nvSpPr>
        <p:spPr>
          <a:xfrm rot="0">
            <a:off x="196028" y="3001668"/>
            <a:ext cx="17895945" cy="8625436"/>
          </a:xfrm>
          <a:prstGeom prst="rect">
            <a:avLst/>
          </a:prstGeom>
        </p:spPr>
        <p:txBody>
          <a:bodyPr anchor="t" rtlCol="false" tIns="0" lIns="0" bIns="0" rIns="0">
            <a:spAutoFit/>
          </a:bodyPr>
          <a:lstStyle/>
          <a:p>
            <a:pPr marL="565309" indent="-282654" lvl="1">
              <a:lnSpc>
                <a:spcPts val="3665"/>
              </a:lnSpc>
              <a:buFont typeface="Arial"/>
              <a:buChar char="•"/>
            </a:pPr>
            <a:r>
              <a:rPr lang="en-US" sz="2618">
                <a:solidFill>
                  <a:srgbClr val="000000"/>
                </a:solidFill>
                <a:latin typeface="Open Sans"/>
              </a:rPr>
              <a:t>Coordonnées factorielles. Les coordonnées factorielles (Fik) des individus ont été collectées dans la variable coord . Nous les positionnons dans le premier plan factoriel avec leurs labels pour situer et comprendre les proximités entre les véhicules. Je ferai deux commentaires au préalable :</a:t>
            </a:r>
          </a:p>
          <a:p>
            <a:pPr>
              <a:lnSpc>
                <a:spcPts val="3665"/>
              </a:lnSpc>
            </a:pPr>
          </a:p>
          <a:p>
            <a:pPr marL="565309" indent="-282654" lvl="1">
              <a:lnSpc>
                <a:spcPts val="3665"/>
              </a:lnSpc>
              <a:buFont typeface="Arial"/>
              <a:buChar char="•"/>
            </a:pPr>
            <a:r>
              <a:rPr lang="en-US" sz="2618">
                <a:solidFill>
                  <a:srgbClr val="000000"/>
                </a:solidFill>
                <a:latin typeface="Open Sans"/>
              </a:rPr>
              <a:t>1. L’ajout d’une étiquette dans un graphique nuage de points n’est pas très pratique sous Python (librairie Matplotlib), ma solution a le mérite de fonctionner, je ne sais pas s’il y a plus simple (j’ai cherché pourtant).</a:t>
            </a:r>
          </a:p>
          <a:p>
            <a:pPr>
              <a:lnSpc>
                <a:spcPts val="3665"/>
              </a:lnSpc>
            </a:pPr>
          </a:p>
          <a:p>
            <a:pPr marL="565309" indent="-282654" lvl="1">
              <a:lnSpc>
                <a:spcPts val="3665"/>
              </a:lnSpc>
              <a:buFont typeface="Arial"/>
              <a:buChar char="•"/>
            </a:pPr>
            <a:r>
              <a:rPr lang="en-US" sz="2618">
                <a:solidFill>
                  <a:srgbClr val="000000"/>
                </a:solidFill>
                <a:latin typeface="Open Sans"/>
              </a:rPr>
              <a:t>2. Les outils graphiques calculent souvent automatiquement les échelles en fonction des plages de valeurs. Ce n’est pas une bonne idée en ce qui concerne l’ACP. En effet, les axes n’ont pas la même importance (% de variance restituée). Pour ne pas fausser la perception des proximités, il est très important de veiller à ce que les échelles soient identiques en abscisse et en ordonnée. Respecter cette règle nous dispense de faire afficher les pourcentages de variance portés par les axes. Nous nous rendons compte directement dans notre graphique que les dispersions des individus sont nettement plus marquées sur le premier axe, en abscisse (Figure 4).</a:t>
            </a:r>
          </a:p>
          <a:p>
            <a:pPr>
              <a:lnSpc>
                <a:spcPts val="3665"/>
              </a:lnSpc>
            </a:pPr>
          </a:p>
          <a:p>
            <a:pPr>
              <a:lnSpc>
                <a:spcPts val="3665"/>
              </a:lnSpc>
            </a:pPr>
          </a:p>
          <a:p>
            <a:pPr>
              <a:lnSpc>
                <a:spcPts val="3665"/>
              </a:lnSpc>
            </a:pPr>
          </a:p>
          <a:p>
            <a:pPr>
              <a:lnSpc>
                <a:spcPts val="3665"/>
              </a:lnSpc>
            </a:pPr>
          </a:p>
          <a:p>
            <a:pPr>
              <a:lnSpc>
                <a:spcPts val="3665"/>
              </a:lnSpc>
            </a:pPr>
          </a:p>
          <a:p>
            <a:pPr>
              <a:lnSpc>
                <a:spcPts val="3254"/>
              </a:lnSpc>
            </a:pPr>
          </a:p>
        </p:txBody>
      </p:sp>
      <p:sp>
        <p:nvSpPr>
          <p:cNvPr name="AutoShape 6" id="6"/>
          <p:cNvSpPr/>
          <p:nvPr/>
        </p:nvSpPr>
        <p:spPr>
          <a:xfrm rot="0">
            <a:off x="1028700" y="9258300"/>
            <a:ext cx="16117883" cy="0"/>
          </a:xfrm>
          <a:prstGeom prst="line">
            <a:avLst/>
          </a:prstGeom>
          <a:ln cap="rnd" w="9525">
            <a:solidFill>
              <a:srgbClr val="000000"/>
            </a:solidFill>
            <a:prstDash val="solid"/>
            <a:headEnd type="none" len="sm" w="sm"/>
            <a:tailEnd type="none" len="sm" w="sm"/>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29774" y="1937206"/>
            <a:ext cx="12688236" cy="5446630"/>
          </a:xfrm>
          <a:custGeom>
            <a:avLst/>
            <a:gdLst/>
            <a:ahLst/>
            <a:cxnLst/>
            <a:rect r="r" b="b" t="t" l="l"/>
            <a:pathLst>
              <a:path h="5446630" w="12688236">
                <a:moveTo>
                  <a:pt x="0" y="0"/>
                </a:moveTo>
                <a:lnTo>
                  <a:pt x="12688236" y="0"/>
                </a:lnTo>
                <a:lnTo>
                  <a:pt x="12688236" y="5446630"/>
                </a:lnTo>
                <a:lnTo>
                  <a:pt x="0" y="5446630"/>
                </a:lnTo>
                <a:lnTo>
                  <a:pt x="0" y="0"/>
                </a:lnTo>
                <a:close/>
              </a:path>
            </a:pathLst>
          </a:custGeom>
          <a:blipFill>
            <a:blip r:embed="rId2"/>
            <a:stretch>
              <a:fillRect l="-2196" t="0" r="-514" b="-2413"/>
            </a:stretch>
          </a:blipFill>
        </p:spPr>
      </p:sp>
      <p:sp>
        <p:nvSpPr>
          <p:cNvPr name="TextBox 3" id="3"/>
          <p:cNvSpPr txBox="true"/>
          <p:nvPr/>
        </p:nvSpPr>
        <p:spPr>
          <a:xfrm rot="0">
            <a:off x="744387" y="510460"/>
            <a:ext cx="13225531" cy="507806"/>
          </a:xfrm>
          <a:prstGeom prst="rect">
            <a:avLst/>
          </a:prstGeom>
        </p:spPr>
        <p:txBody>
          <a:bodyPr anchor="t" rtlCol="false" tIns="0" lIns="0" bIns="0" rIns="0">
            <a:spAutoFit/>
          </a:bodyPr>
          <a:lstStyle/>
          <a:p>
            <a:pPr algn="ctr">
              <a:lnSpc>
                <a:spcPts val="3989"/>
              </a:lnSpc>
              <a:spcBef>
                <a:spcPct val="0"/>
              </a:spcBef>
            </a:pPr>
            <a:r>
              <a:rPr lang="en-US" sz="3594">
                <a:solidFill>
                  <a:srgbClr val="000000"/>
                </a:solidFill>
                <a:latin typeface="DM Serif Display"/>
              </a:rPr>
              <a:t> - Représentation des individus dans le premier plan factoriel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3878" y="167851"/>
            <a:ext cx="16140245" cy="10119149"/>
          </a:xfrm>
          <a:custGeom>
            <a:avLst/>
            <a:gdLst/>
            <a:ahLst/>
            <a:cxnLst/>
            <a:rect r="r" b="b" t="t" l="l"/>
            <a:pathLst>
              <a:path h="10119149" w="16140245">
                <a:moveTo>
                  <a:pt x="0" y="0"/>
                </a:moveTo>
                <a:lnTo>
                  <a:pt x="16140244" y="0"/>
                </a:lnTo>
                <a:lnTo>
                  <a:pt x="16140244" y="10119149"/>
                </a:lnTo>
                <a:lnTo>
                  <a:pt x="0" y="10119149"/>
                </a:lnTo>
                <a:lnTo>
                  <a:pt x="0" y="0"/>
                </a:lnTo>
                <a:close/>
              </a:path>
            </a:pathLst>
          </a:custGeom>
          <a:blipFill>
            <a:blip r:embed="rId2"/>
            <a:stretch>
              <a:fillRect l="-179" t="0" r="-179" b="-22163"/>
            </a:stretch>
          </a:blipFill>
        </p:spPr>
      </p:sp>
      <p:sp>
        <p:nvSpPr>
          <p:cNvPr name="TextBox 3" id="3"/>
          <p:cNvSpPr txBox="true"/>
          <p:nvPr/>
        </p:nvSpPr>
        <p:spPr>
          <a:xfrm rot="0">
            <a:off x="2188775" y="9525"/>
            <a:ext cx="5817906" cy="158326"/>
          </a:xfrm>
          <a:prstGeom prst="rect">
            <a:avLst/>
          </a:prstGeom>
        </p:spPr>
        <p:txBody>
          <a:bodyPr anchor="t" rtlCol="false" tIns="0" lIns="0" bIns="0" rIns="0">
            <a:spAutoFit/>
          </a:bodyPr>
          <a:lstStyle/>
          <a:p>
            <a:pPr algn="ctr">
              <a:lnSpc>
                <a:spcPts val="1222"/>
              </a:lnSpc>
              <a:spcBef>
                <a:spcPct val="0"/>
              </a:spcBef>
            </a:pPr>
            <a:r>
              <a:rPr lang="en-US" sz="1101">
                <a:solidFill>
                  <a:srgbClr val="000000"/>
                </a:solidFill>
                <a:latin typeface="DM Serif Display"/>
              </a:rPr>
              <a:t>Figure 4 - Représentation des individus dans le premier plan factoriel</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2796035" y="2223724"/>
            <a:ext cx="11868090" cy="3452072"/>
          </a:xfrm>
          <a:prstGeom prst="rect">
            <a:avLst/>
          </a:prstGeom>
        </p:spPr>
        <p:txBody>
          <a:bodyPr anchor="t" rtlCol="false" tIns="0" lIns="0" bIns="0" rIns="0">
            <a:spAutoFit/>
          </a:bodyPr>
          <a:lstStyle/>
          <a:p>
            <a:pPr algn="ctr">
              <a:lnSpc>
                <a:spcPts val="4529"/>
              </a:lnSpc>
              <a:spcBef>
                <a:spcPct val="0"/>
              </a:spcBef>
            </a:pPr>
            <a:r>
              <a:rPr lang="en-US" sz="4080">
                <a:solidFill>
                  <a:srgbClr val="000000"/>
                </a:solidFill>
                <a:latin typeface="DM Serif Display"/>
              </a:rPr>
              <a:t>Qualité de représentation – Les COS² (cosinus carré). Pour calculer la qualité de                                                                                                                      représentation des individus sur les axes, nous devons d’abord calculer les carrés des distances </a:t>
            </a:r>
          </a:p>
          <a:p>
            <a:pPr algn="ctr">
              <a:lnSpc>
                <a:spcPts val="4529"/>
              </a:lnSpc>
              <a:spcBef>
                <a:spcPct val="0"/>
              </a:spcBef>
            </a:pPr>
            <a:r>
              <a:rPr lang="en-US" sz="4080">
                <a:solidFill>
                  <a:srgbClr val="000000"/>
                </a:solidFill>
                <a:latin typeface="DM Serif Display"/>
              </a:rPr>
              <a:t>à l’origine des individus, qui correspondent également à leur contribution dans l’inertie totale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4991" y="4221628"/>
            <a:ext cx="10161546" cy="1843745"/>
          </a:xfrm>
          <a:custGeom>
            <a:avLst/>
            <a:gdLst/>
            <a:ahLst/>
            <a:cxnLst/>
            <a:rect r="r" b="b" t="t" l="l"/>
            <a:pathLst>
              <a:path h="1843745" w="10161546">
                <a:moveTo>
                  <a:pt x="0" y="0"/>
                </a:moveTo>
                <a:lnTo>
                  <a:pt x="10161546" y="0"/>
                </a:lnTo>
                <a:lnTo>
                  <a:pt x="10161546" y="1843744"/>
                </a:lnTo>
                <a:lnTo>
                  <a:pt x="0" y="1843744"/>
                </a:lnTo>
                <a:lnTo>
                  <a:pt x="0" y="0"/>
                </a:lnTo>
                <a:close/>
              </a:path>
            </a:pathLst>
          </a:custGeom>
          <a:blipFill>
            <a:blip r:embed="rId2"/>
            <a:stretch>
              <a:fillRect l="0" t="0" r="0" b="0"/>
            </a:stretch>
          </a:blipFill>
        </p:spPr>
      </p:sp>
      <p:sp>
        <p:nvSpPr>
          <p:cNvPr name="Freeform 3" id="3"/>
          <p:cNvSpPr/>
          <p:nvPr/>
        </p:nvSpPr>
        <p:spPr>
          <a:xfrm flipH="false" flipV="false" rot="0">
            <a:off x="11165356" y="1538975"/>
            <a:ext cx="4727718" cy="7209050"/>
          </a:xfrm>
          <a:custGeom>
            <a:avLst/>
            <a:gdLst/>
            <a:ahLst/>
            <a:cxnLst/>
            <a:rect r="r" b="b" t="t" l="l"/>
            <a:pathLst>
              <a:path h="7209050" w="4727718">
                <a:moveTo>
                  <a:pt x="0" y="0"/>
                </a:moveTo>
                <a:lnTo>
                  <a:pt x="4727718" y="0"/>
                </a:lnTo>
                <a:lnTo>
                  <a:pt x="4727718" y="7209050"/>
                </a:lnTo>
                <a:lnTo>
                  <a:pt x="0" y="7209050"/>
                </a:lnTo>
                <a:lnTo>
                  <a:pt x="0" y="0"/>
                </a:lnTo>
                <a:close/>
              </a:path>
            </a:pathLst>
          </a:custGeom>
          <a:blipFill>
            <a:blip r:embed="rId3"/>
            <a:stretch>
              <a:fillRect l="0" t="-332" r="0" b="-332"/>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62434" y="1745905"/>
            <a:ext cx="11957228" cy="8802241"/>
          </a:xfrm>
          <a:custGeom>
            <a:avLst/>
            <a:gdLst/>
            <a:ahLst/>
            <a:cxnLst/>
            <a:rect r="r" b="b" t="t" l="l"/>
            <a:pathLst>
              <a:path h="8802241" w="11957228">
                <a:moveTo>
                  <a:pt x="0" y="0"/>
                </a:moveTo>
                <a:lnTo>
                  <a:pt x="11957228" y="0"/>
                </a:lnTo>
                <a:lnTo>
                  <a:pt x="11957228" y="8802241"/>
                </a:lnTo>
                <a:lnTo>
                  <a:pt x="0" y="8802241"/>
                </a:lnTo>
                <a:lnTo>
                  <a:pt x="0" y="0"/>
                </a:lnTo>
                <a:close/>
              </a:path>
            </a:pathLst>
          </a:custGeom>
          <a:blipFill>
            <a:blip r:embed="rId2"/>
            <a:stretch>
              <a:fillRect l="0" t="-190" r="-1981" b="-2007"/>
            </a:stretch>
          </a:blipFill>
        </p:spPr>
      </p:sp>
      <p:sp>
        <p:nvSpPr>
          <p:cNvPr name="TextBox 3" id="3"/>
          <p:cNvSpPr txBox="true"/>
          <p:nvPr/>
        </p:nvSpPr>
        <p:spPr>
          <a:xfrm rot="0">
            <a:off x="1361882" y="734053"/>
            <a:ext cx="16439746" cy="1011852"/>
          </a:xfrm>
          <a:prstGeom prst="rect">
            <a:avLst/>
          </a:prstGeom>
        </p:spPr>
        <p:txBody>
          <a:bodyPr anchor="t" rtlCol="false" tIns="0" lIns="0" bIns="0" rIns="0">
            <a:spAutoFit/>
          </a:bodyPr>
          <a:lstStyle/>
          <a:p>
            <a:pPr algn="ctr">
              <a:lnSpc>
                <a:spcPts val="3913"/>
              </a:lnSpc>
              <a:spcBef>
                <a:spcPct val="0"/>
              </a:spcBef>
            </a:pPr>
            <a:r>
              <a:rPr lang="en-US" sz="3525">
                <a:solidFill>
                  <a:srgbClr val="000000"/>
                </a:solidFill>
                <a:latin typeface="DM Serif Display"/>
                <a:ea typeface="DM Serif Display"/>
              </a:rPr>
              <a:t>Nous pouvons alors déduire la qualité de représentation des individus sur l’axe n°k avec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00527" y="4884244"/>
            <a:ext cx="14686946" cy="2493365"/>
          </a:xfrm>
          <a:custGeom>
            <a:avLst/>
            <a:gdLst/>
            <a:ahLst/>
            <a:cxnLst/>
            <a:rect r="r" b="b" t="t" l="l"/>
            <a:pathLst>
              <a:path h="2493365" w="14686946">
                <a:moveTo>
                  <a:pt x="0" y="0"/>
                </a:moveTo>
                <a:lnTo>
                  <a:pt x="14686946" y="0"/>
                </a:lnTo>
                <a:lnTo>
                  <a:pt x="14686946" y="2493366"/>
                </a:lnTo>
                <a:lnTo>
                  <a:pt x="0" y="2493366"/>
                </a:lnTo>
                <a:lnTo>
                  <a:pt x="0" y="0"/>
                </a:lnTo>
                <a:close/>
              </a:path>
            </a:pathLst>
          </a:custGeom>
          <a:blipFill>
            <a:blip r:embed="rId2"/>
            <a:stretch>
              <a:fillRect l="0" t="0" r="0" b="0"/>
            </a:stretch>
          </a:blipFill>
        </p:spPr>
      </p:sp>
      <p:sp>
        <p:nvSpPr>
          <p:cNvPr name="TextBox 3" id="3"/>
          <p:cNvSpPr txBox="true"/>
          <p:nvPr/>
        </p:nvSpPr>
        <p:spPr>
          <a:xfrm rot="0">
            <a:off x="2938427" y="2518423"/>
            <a:ext cx="12411147" cy="973455"/>
          </a:xfrm>
          <a:prstGeom prst="rect">
            <a:avLst/>
          </a:prstGeom>
        </p:spPr>
        <p:txBody>
          <a:bodyPr anchor="t" rtlCol="false" tIns="0" lIns="0" bIns="0" rIns="0">
            <a:spAutoFit/>
          </a:bodyPr>
          <a:lstStyle/>
          <a:p>
            <a:pPr algn="ctr">
              <a:lnSpc>
                <a:spcPts val="3885"/>
              </a:lnSpc>
              <a:spcBef>
                <a:spcPct val="0"/>
              </a:spcBef>
            </a:pPr>
            <a:r>
              <a:rPr lang="en-US" sz="3500">
                <a:solidFill>
                  <a:srgbClr val="000000"/>
                </a:solidFill>
                <a:latin typeface="DM Serif Display"/>
              </a:rPr>
              <a:t>Conformément à la théorie, pour chaque individu, la somme des COS² sur l’ensemble des facteurs est égale à 1.</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54622" y="1403180"/>
            <a:ext cx="11806145" cy="8772126"/>
          </a:xfrm>
          <a:custGeom>
            <a:avLst/>
            <a:gdLst/>
            <a:ahLst/>
            <a:cxnLst/>
            <a:rect r="r" b="b" t="t" l="l"/>
            <a:pathLst>
              <a:path h="8772126" w="11806145">
                <a:moveTo>
                  <a:pt x="0" y="0"/>
                </a:moveTo>
                <a:lnTo>
                  <a:pt x="11806145" y="0"/>
                </a:lnTo>
                <a:lnTo>
                  <a:pt x="11806145" y="8772125"/>
                </a:lnTo>
                <a:lnTo>
                  <a:pt x="0" y="8772125"/>
                </a:lnTo>
                <a:lnTo>
                  <a:pt x="0" y="0"/>
                </a:lnTo>
                <a:close/>
              </a:path>
            </a:pathLst>
          </a:custGeom>
          <a:blipFill>
            <a:blip r:embed="rId2"/>
            <a:stretch>
              <a:fillRect l="0" t="-1387" r="0" b="-3987"/>
            </a:stretch>
          </a:blipFill>
        </p:spPr>
      </p:sp>
      <p:sp>
        <p:nvSpPr>
          <p:cNvPr name="TextBox 3" id="3"/>
          <p:cNvSpPr txBox="true"/>
          <p:nvPr/>
        </p:nvSpPr>
        <p:spPr>
          <a:xfrm rot="0">
            <a:off x="647137" y="429725"/>
            <a:ext cx="16821116" cy="973455"/>
          </a:xfrm>
          <a:prstGeom prst="rect">
            <a:avLst/>
          </a:prstGeom>
        </p:spPr>
        <p:txBody>
          <a:bodyPr anchor="t" rtlCol="false" tIns="0" lIns="0" bIns="0" rIns="0">
            <a:spAutoFit/>
          </a:bodyPr>
          <a:lstStyle/>
          <a:p>
            <a:pPr algn="ctr">
              <a:lnSpc>
                <a:spcPts val="3884"/>
              </a:lnSpc>
              <a:spcBef>
                <a:spcPct val="0"/>
              </a:spcBef>
            </a:pPr>
            <a:r>
              <a:rPr lang="en-US" sz="3499">
                <a:solidFill>
                  <a:srgbClr val="000000"/>
                </a:solidFill>
                <a:latin typeface="DM Serif Display"/>
              </a:rPr>
              <a:t>Contribution des individus aux axes (CTR). Elles permettent de déterminer les individus qui pèsent le plus dans la définition de chaque facteur.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5000005" y="962025"/>
            <a:ext cx="8898337" cy="1404629"/>
          </a:xfrm>
          <a:prstGeom prst="rect">
            <a:avLst/>
          </a:prstGeom>
        </p:spPr>
        <p:txBody>
          <a:bodyPr anchor="t" rtlCol="false" tIns="0" lIns="0" bIns="0" rIns="0">
            <a:spAutoFit/>
          </a:bodyPr>
          <a:lstStyle/>
          <a:p>
            <a:pPr>
              <a:lnSpc>
                <a:spcPts val="8800"/>
              </a:lnSpc>
            </a:pPr>
            <a:r>
              <a:rPr lang="en-US" sz="8800">
                <a:solidFill>
                  <a:srgbClr val="1B1B1B"/>
                </a:solidFill>
                <a:latin typeface="29LT Zarid Display"/>
              </a:rPr>
              <a:t>POURQUOI</a:t>
            </a:r>
            <a:r>
              <a:rPr lang="en-US" sz="8800">
                <a:solidFill>
                  <a:srgbClr val="1B1B1B"/>
                </a:solidFill>
                <a:latin typeface="29LT Zarid Display"/>
              </a:rPr>
              <a:t> PYTHON</a:t>
            </a:r>
          </a:p>
        </p:txBody>
      </p:sp>
      <p:sp>
        <p:nvSpPr>
          <p:cNvPr name="Freeform 3" id="3"/>
          <p:cNvSpPr/>
          <p:nvPr/>
        </p:nvSpPr>
        <p:spPr>
          <a:xfrm flipH="false" flipV="false" rot="0">
            <a:off x="1028700" y="5446770"/>
            <a:ext cx="7859538" cy="3811530"/>
          </a:xfrm>
          <a:custGeom>
            <a:avLst/>
            <a:gdLst/>
            <a:ahLst/>
            <a:cxnLst/>
            <a:rect r="r" b="b" t="t" l="l"/>
            <a:pathLst>
              <a:path h="3811530" w="7859538">
                <a:moveTo>
                  <a:pt x="0" y="0"/>
                </a:moveTo>
                <a:lnTo>
                  <a:pt x="7859538" y="0"/>
                </a:lnTo>
                <a:lnTo>
                  <a:pt x="7859538" y="3811530"/>
                </a:lnTo>
                <a:lnTo>
                  <a:pt x="0" y="3811530"/>
                </a:lnTo>
                <a:lnTo>
                  <a:pt x="0" y="0"/>
                </a:lnTo>
                <a:close/>
              </a:path>
            </a:pathLst>
          </a:custGeom>
          <a:blipFill>
            <a:blip r:embed="rId2"/>
            <a:stretch>
              <a:fillRect l="0" t="-18756" r="0" b="-18756"/>
            </a:stretch>
          </a:blipFill>
        </p:spPr>
      </p:sp>
      <p:sp>
        <p:nvSpPr>
          <p:cNvPr name="TextBox 4" id="4"/>
          <p:cNvSpPr txBox="true"/>
          <p:nvPr/>
        </p:nvSpPr>
        <p:spPr>
          <a:xfrm rot="0">
            <a:off x="9449173" y="5499167"/>
            <a:ext cx="7810127" cy="2814353"/>
          </a:xfrm>
          <a:prstGeom prst="rect">
            <a:avLst/>
          </a:prstGeom>
        </p:spPr>
        <p:txBody>
          <a:bodyPr anchor="t" rtlCol="false" tIns="0" lIns="0" bIns="0" rIns="0">
            <a:spAutoFit/>
          </a:bodyPr>
          <a:lstStyle/>
          <a:p>
            <a:pPr marL="695706" indent="-347853" lvl="1">
              <a:lnSpc>
                <a:spcPts val="4511"/>
              </a:lnSpc>
              <a:buFont typeface="Arial"/>
              <a:buChar char="•"/>
            </a:pPr>
            <a:r>
              <a:rPr lang="en-US" sz="3222">
                <a:solidFill>
                  <a:srgbClr val="000000"/>
                </a:solidFill>
                <a:latin typeface="Open Sans Italics"/>
              </a:rPr>
              <a:t>Facilité d'apprentissage et de mise en œuvre</a:t>
            </a:r>
          </a:p>
          <a:p>
            <a:pPr marL="695706" indent="-347853" lvl="1">
              <a:lnSpc>
                <a:spcPts val="4511"/>
              </a:lnSpc>
              <a:buFont typeface="Arial"/>
              <a:buChar char="•"/>
            </a:pPr>
            <a:r>
              <a:rPr lang="en-US" sz="3222">
                <a:solidFill>
                  <a:srgbClr val="000000"/>
                </a:solidFill>
                <a:latin typeface="Open Sans Italics"/>
              </a:rPr>
              <a:t>Richesse des bibliothèques.</a:t>
            </a:r>
          </a:p>
          <a:p>
            <a:pPr marL="695706" indent="-347853" lvl="1">
              <a:lnSpc>
                <a:spcPts val="4511"/>
              </a:lnSpc>
              <a:buFont typeface="Arial"/>
              <a:buChar char="•"/>
            </a:pPr>
            <a:r>
              <a:rPr lang="en-US" sz="3222">
                <a:solidFill>
                  <a:srgbClr val="000000"/>
                </a:solidFill>
                <a:latin typeface="Open Sans Italics"/>
              </a:rPr>
              <a:t>Large communauté et support</a:t>
            </a:r>
          </a:p>
          <a:p>
            <a:pPr marL="695706" indent="-347853" lvl="1">
              <a:lnSpc>
                <a:spcPts val="4511"/>
              </a:lnSpc>
              <a:buFont typeface="Arial"/>
              <a:buChar char="•"/>
            </a:pPr>
            <a:r>
              <a:rPr lang="en-US" sz="3222">
                <a:solidFill>
                  <a:srgbClr val="000000"/>
                </a:solidFill>
                <a:latin typeface="Open Sans Italics"/>
              </a:rPr>
              <a:t>Flexibilité et extensibilité</a:t>
            </a:r>
          </a:p>
        </p:txBody>
      </p:sp>
      <p:sp>
        <p:nvSpPr>
          <p:cNvPr name="TextBox 5" id="5"/>
          <p:cNvSpPr txBox="true"/>
          <p:nvPr/>
        </p:nvSpPr>
        <p:spPr>
          <a:xfrm rot="0">
            <a:off x="1028700" y="3167000"/>
            <a:ext cx="16230600" cy="1012698"/>
          </a:xfrm>
          <a:prstGeom prst="rect">
            <a:avLst/>
          </a:prstGeom>
        </p:spPr>
        <p:txBody>
          <a:bodyPr anchor="t" rtlCol="false" tIns="0" lIns="0" bIns="0" rIns="0">
            <a:spAutoFit/>
          </a:bodyPr>
          <a:lstStyle/>
          <a:p>
            <a:pPr algn="ctr">
              <a:lnSpc>
                <a:spcPts val="3996"/>
              </a:lnSpc>
              <a:spcBef>
                <a:spcPct val="0"/>
              </a:spcBef>
            </a:pPr>
            <a:r>
              <a:rPr lang="en-US" sz="3600">
                <a:solidFill>
                  <a:srgbClr val="000000"/>
                </a:solidFill>
                <a:latin typeface="DM Serif Display"/>
              </a:rPr>
              <a:t>Python est souvent choisi pour l'Analyse en Composantes Principales (ACP) en raison de plusieurs avantages distincts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725" y="2998805"/>
            <a:ext cx="11968069" cy="3445148"/>
          </a:xfrm>
          <a:custGeom>
            <a:avLst/>
            <a:gdLst/>
            <a:ahLst/>
            <a:cxnLst/>
            <a:rect r="r" b="b" t="t" l="l"/>
            <a:pathLst>
              <a:path h="3445148" w="11968069">
                <a:moveTo>
                  <a:pt x="0" y="0"/>
                </a:moveTo>
                <a:lnTo>
                  <a:pt x="11968069" y="0"/>
                </a:lnTo>
                <a:lnTo>
                  <a:pt x="11968069" y="3445148"/>
                </a:lnTo>
                <a:lnTo>
                  <a:pt x="0" y="3445148"/>
                </a:lnTo>
                <a:lnTo>
                  <a:pt x="0" y="0"/>
                </a:lnTo>
                <a:close/>
              </a:path>
            </a:pathLst>
          </a:custGeom>
          <a:blipFill>
            <a:blip r:embed="rId2"/>
            <a:stretch>
              <a:fillRect l="-7443" t="-226" r="-13245" b="0"/>
            </a:stretch>
          </a:blipFill>
        </p:spPr>
      </p:sp>
      <p:sp>
        <p:nvSpPr>
          <p:cNvPr name="TextBox 3" id="3"/>
          <p:cNvSpPr txBox="true"/>
          <p:nvPr/>
        </p:nvSpPr>
        <p:spPr>
          <a:xfrm rot="0">
            <a:off x="1269260" y="1076325"/>
            <a:ext cx="5097214" cy="632461"/>
          </a:xfrm>
          <a:prstGeom prst="rect">
            <a:avLst/>
          </a:prstGeom>
        </p:spPr>
        <p:txBody>
          <a:bodyPr anchor="t" rtlCol="false" tIns="0" lIns="0" bIns="0" rIns="0">
            <a:spAutoFit/>
          </a:bodyPr>
          <a:lstStyle/>
          <a:p>
            <a:pPr algn="ctr">
              <a:lnSpc>
                <a:spcPts val="4995"/>
              </a:lnSpc>
              <a:spcBef>
                <a:spcPct val="0"/>
              </a:spcBef>
            </a:pPr>
            <a:r>
              <a:rPr lang="en-US" sz="4500">
                <a:solidFill>
                  <a:srgbClr val="000000"/>
                </a:solidFill>
                <a:latin typeface="DM Serif Display"/>
              </a:rPr>
              <a:t>vérifions la théorié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72759" y="776577"/>
            <a:ext cx="8396163" cy="523296"/>
          </a:xfrm>
          <a:prstGeom prst="rect">
            <a:avLst/>
          </a:prstGeom>
        </p:spPr>
        <p:txBody>
          <a:bodyPr anchor="t" rtlCol="false" tIns="0" lIns="0" bIns="0" rIns="0">
            <a:spAutoFit/>
          </a:bodyPr>
          <a:lstStyle/>
          <a:p>
            <a:pPr algn="ctr">
              <a:lnSpc>
                <a:spcPts val="3952"/>
              </a:lnSpc>
            </a:pPr>
            <a:r>
              <a:rPr lang="en-US" sz="3561">
                <a:solidFill>
                  <a:srgbClr val="000000"/>
                </a:solidFill>
                <a:latin typeface="DM Serif Display"/>
              </a:rPr>
              <a:t> Représentation des variables </a:t>
            </a:r>
          </a:p>
        </p:txBody>
      </p:sp>
      <p:sp>
        <p:nvSpPr>
          <p:cNvPr name="AutoShape 3" id="3"/>
          <p:cNvSpPr/>
          <p:nvPr/>
        </p:nvSpPr>
        <p:spPr>
          <a:xfrm>
            <a:off x="2170117" y="2443539"/>
            <a:ext cx="16117883" cy="0"/>
          </a:xfrm>
          <a:prstGeom prst="line">
            <a:avLst/>
          </a:prstGeom>
          <a:ln cap="rnd" w="9525">
            <a:solidFill>
              <a:srgbClr val="000000"/>
            </a:solidFill>
            <a:prstDash val="solid"/>
            <a:headEnd type="none" len="sm" w="sm"/>
            <a:tailEnd type="none" len="sm" w="sm"/>
          </a:ln>
        </p:spPr>
      </p:sp>
      <p:sp>
        <p:nvSpPr>
          <p:cNvPr name="AutoShape 4" id="4"/>
          <p:cNvSpPr/>
          <p:nvPr/>
        </p:nvSpPr>
        <p:spPr>
          <a:xfrm>
            <a:off x="1028700" y="4762"/>
            <a:ext cx="16117883" cy="0"/>
          </a:xfrm>
          <a:prstGeom prst="line">
            <a:avLst/>
          </a:prstGeom>
          <a:ln cap="rnd" w="9525">
            <a:solidFill>
              <a:srgbClr val="000000"/>
            </a:solidFill>
            <a:prstDash val="solid"/>
            <a:headEnd type="none" len="sm" w="sm"/>
            <a:tailEnd type="none" len="sm" w="sm"/>
          </a:ln>
        </p:spPr>
      </p:sp>
      <p:sp>
        <p:nvSpPr>
          <p:cNvPr name="AutoShape 5" id="5"/>
          <p:cNvSpPr/>
          <p:nvPr/>
        </p:nvSpPr>
        <p:spPr>
          <a:xfrm flipV="true">
            <a:off x="13068922" y="184218"/>
            <a:ext cx="0" cy="1400551"/>
          </a:xfrm>
          <a:prstGeom prst="line">
            <a:avLst/>
          </a:prstGeom>
          <a:ln cap="rnd" w="9525">
            <a:solidFill>
              <a:srgbClr val="000000"/>
            </a:solidFill>
            <a:prstDash val="solid"/>
            <a:headEnd type="none" len="sm" w="sm"/>
            <a:tailEnd type="none" len="sm" w="sm"/>
          </a:ln>
        </p:spPr>
      </p:sp>
      <p:sp>
        <p:nvSpPr>
          <p:cNvPr name="AutoShape 6" id="6"/>
          <p:cNvSpPr/>
          <p:nvPr/>
        </p:nvSpPr>
        <p:spPr>
          <a:xfrm flipV="true">
            <a:off x="4963147" y="184218"/>
            <a:ext cx="0" cy="1400551"/>
          </a:xfrm>
          <a:prstGeom prst="line">
            <a:avLst/>
          </a:prstGeom>
          <a:ln cap="rnd" w="9525">
            <a:solidFill>
              <a:srgbClr val="000000"/>
            </a:solidFill>
            <a:prstDash val="solid"/>
            <a:headEnd type="none" len="sm" w="sm"/>
            <a:tailEnd type="none" len="sm" w="sm"/>
          </a:ln>
        </p:spPr>
      </p:sp>
      <p:sp>
        <p:nvSpPr>
          <p:cNvPr name="AutoShape 7" id="7"/>
          <p:cNvSpPr/>
          <p:nvPr/>
        </p:nvSpPr>
        <p:spPr>
          <a:xfrm rot="0">
            <a:off x="1028700" y="9258300"/>
            <a:ext cx="16117883" cy="0"/>
          </a:xfrm>
          <a:prstGeom prst="line">
            <a:avLst/>
          </a:prstGeom>
          <a:ln cap="rnd" w="9525">
            <a:solidFill>
              <a:srgbClr val="000000"/>
            </a:solidFill>
            <a:prstDash val="solid"/>
            <a:headEnd type="none" len="sm" w="sm"/>
            <a:tailEnd type="none" len="sm" w="sm"/>
          </a:ln>
        </p:spPr>
      </p:sp>
      <p:sp>
        <p:nvSpPr>
          <p:cNvPr name="Freeform 8" id="8"/>
          <p:cNvSpPr/>
          <p:nvPr/>
        </p:nvSpPr>
        <p:spPr>
          <a:xfrm flipH="false" flipV="false" rot="0">
            <a:off x="2765793" y="3996261"/>
            <a:ext cx="11912173" cy="3714080"/>
          </a:xfrm>
          <a:custGeom>
            <a:avLst/>
            <a:gdLst/>
            <a:ahLst/>
            <a:cxnLst/>
            <a:rect r="r" b="b" t="t" l="l"/>
            <a:pathLst>
              <a:path h="3714080" w="11912173">
                <a:moveTo>
                  <a:pt x="0" y="0"/>
                </a:moveTo>
                <a:lnTo>
                  <a:pt x="11912172" y="0"/>
                </a:lnTo>
                <a:lnTo>
                  <a:pt x="11912172" y="3714080"/>
                </a:lnTo>
                <a:lnTo>
                  <a:pt x="0" y="3714080"/>
                </a:lnTo>
                <a:lnTo>
                  <a:pt x="0" y="0"/>
                </a:lnTo>
                <a:close/>
              </a:path>
            </a:pathLst>
          </a:custGeom>
          <a:blipFill>
            <a:blip r:embed="rId2"/>
            <a:stretch>
              <a:fillRect l="-386" t="-2601" r="-2248" b="0"/>
            </a:stretch>
          </a:blipFill>
        </p:spPr>
      </p:sp>
      <p:sp>
        <p:nvSpPr>
          <p:cNvPr name="TextBox 9" id="9"/>
          <p:cNvSpPr txBox="true"/>
          <p:nvPr/>
        </p:nvSpPr>
        <p:spPr>
          <a:xfrm rot="0">
            <a:off x="1028700" y="2756452"/>
            <a:ext cx="16230600" cy="776858"/>
          </a:xfrm>
          <a:prstGeom prst="rect">
            <a:avLst/>
          </a:prstGeom>
        </p:spPr>
        <p:txBody>
          <a:bodyPr anchor="t" rtlCol="false" tIns="0" lIns="0" bIns="0" rIns="0">
            <a:spAutoFit/>
          </a:bodyPr>
          <a:lstStyle/>
          <a:p>
            <a:pPr>
              <a:lnSpc>
                <a:spcPts val="3324"/>
              </a:lnSpc>
            </a:pPr>
            <a:r>
              <a:rPr lang="en-US" sz="2374">
                <a:solidFill>
                  <a:srgbClr val="000000"/>
                </a:solidFill>
                <a:latin typeface="Open Sans"/>
              </a:rPr>
              <a:t>Nous avons besoin des vecteurs propres pour l’analyse des variables. Ils sont fournis par le champ .components_</a:t>
            </a:r>
          </a:p>
          <a:p>
            <a:pPr>
              <a:lnSpc>
                <a:spcPts val="2951"/>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7902" y="2798703"/>
            <a:ext cx="16661398" cy="6724854"/>
          </a:xfrm>
          <a:custGeom>
            <a:avLst/>
            <a:gdLst/>
            <a:ahLst/>
            <a:cxnLst/>
            <a:rect r="r" b="b" t="t" l="l"/>
            <a:pathLst>
              <a:path h="6724854" w="16661398">
                <a:moveTo>
                  <a:pt x="0" y="0"/>
                </a:moveTo>
                <a:lnTo>
                  <a:pt x="16661398" y="0"/>
                </a:lnTo>
                <a:lnTo>
                  <a:pt x="16661398" y="6724854"/>
                </a:lnTo>
                <a:lnTo>
                  <a:pt x="0" y="6724854"/>
                </a:lnTo>
                <a:lnTo>
                  <a:pt x="0" y="0"/>
                </a:lnTo>
                <a:close/>
              </a:path>
            </a:pathLst>
          </a:custGeom>
          <a:blipFill>
            <a:blip r:embed="rId2"/>
            <a:stretch>
              <a:fillRect l="-1346" t="-1325" r="-1346" b="0"/>
            </a:stretch>
          </a:blipFill>
        </p:spPr>
      </p:sp>
      <p:sp>
        <p:nvSpPr>
          <p:cNvPr name="Freeform 3" id="3"/>
          <p:cNvSpPr/>
          <p:nvPr/>
        </p:nvSpPr>
        <p:spPr>
          <a:xfrm flipH="false" flipV="false" rot="0">
            <a:off x="597902" y="962332"/>
            <a:ext cx="16661398" cy="1836371"/>
          </a:xfrm>
          <a:custGeom>
            <a:avLst/>
            <a:gdLst/>
            <a:ahLst/>
            <a:cxnLst/>
            <a:rect r="r" b="b" t="t" l="l"/>
            <a:pathLst>
              <a:path h="1836371" w="16661398">
                <a:moveTo>
                  <a:pt x="0" y="0"/>
                </a:moveTo>
                <a:lnTo>
                  <a:pt x="16661398" y="0"/>
                </a:lnTo>
                <a:lnTo>
                  <a:pt x="16661398" y="1836371"/>
                </a:lnTo>
                <a:lnTo>
                  <a:pt x="0" y="1836371"/>
                </a:lnTo>
                <a:lnTo>
                  <a:pt x="0" y="0"/>
                </a:lnTo>
                <a:close/>
              </a:path>
            </a:pathLst>
          </a:custGeom>
          <a:blipFill>
            <a:blip r:embed="rId3"/>
            <a:stretch>
              <a:fillRect l="0" t="-16225" r="0" b="-26441"/>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739232"/>
            <a:ext cx="16230600" cy="4242960"/>
          </a:xfrm>
          <a:custGeom>
            <a:avLst/>
            <a:gdLst/>
            <a:ahLst/>
            <a:cxnLst/>
            <a:rect r="r" b="b" t="t" l="l"/>
            <a:pathLst>
              <a:path h="4242960" w="16230600">
                <a:moveTo>
                  <a:pt x="0" y="0"/>
                </a:moveTo>
                <a:lnTo>
                  <a:pt x="16230600" y="0"/>
                </a:lnTo>
                <a:lnTo>
                  <a:pt x="16230600" y="4242960"/>
                </a:lnTo>
                <a:lnTo>
                  <a:pt x="0" y="4242960"/>
                </a:lnTo>
                <a:lnTo>
                  <a:pt x="0" y="0"/>
                </a:lnTo>
                <a:close/>
              </a:path>
            </a:pathLst>
          </a:custGeom>
          <a:blipFill>
            <a:blip r:embed="rId2"/>
            <a:stretch>
              <a:fillRect l="0" t="0" r="0" b="0"/>
            </a:stretch>
          </a:blipFill>
        </p:spPr>
      </p:sp>
      <p:sp>
        <p:nvSpPr>
          <p:cNvPr name="TextBox 3" id="3"/>
          <p:cNvSpPr txBox="true"/>
          <p:nvPr/>
        </p:nvSpPr>
        <p:spPr>
          <a:xfrm rot="0">
            <a:off x="2592125" y="1973578"/>
            <a:ext cx="8236798" cy="586456"/>
          </a:xfrm>
          <a:prstGeom prst="rect">
            <a:avLst/>
          </a:prstGeom>
        </p:spPr>
        <p:txBody>
          <a:bodyPr anchor="t" rtlCol="false" tIns="0" lIns="0" bIns="0" rIns="0">
            <a:spAutoFit/>
          </a:bodyPr>
          <a:lstStyle/>
          <a:p>
            <a:pPr algn="ctr">
              <a:lnSpc>
                <a:spcPts val="4550"/>
              </a:lnSpc>
              <a:spcBef>
                <a:spcPct val="0"/>
              </a:spcBef>
            </a:pPr>
            <a:r>
              <a:rPr lang="en-US" sz="4099">
                <a:solidFill>
                  <a:srgbClr val="000000"/>
                </a:solidFill>
                <a:latin typeface="DM Serif Display"/>
              </a:rPr>
              <a:t>affiche pour les deux premiers axes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31392" y="2158616"/>
            <a:ext cx="11799269" cy="6501328"/>
          </a:xfrm>
          <a:custGeom>
            <a:avLst/>
            <a:gdLst/>
            <a:ahLst/>
            <a:cxnLst/>
            <a:rect r="r" b="b" t="t" l="l"/>
            <a:pathLst>
              <a:path h="6501328" w="11799269">
                <a:moveTo>
                  <a:pt x="0" y="0"/>
                </a:moveTo>
                <a:lnTo>
                  <a:pt x="11799269" y="0"/>
                </a:lnTo>
                <a:lnTo>
                  <a:pt x="11799269" y="6501328"/>
                </a:lnTo>
                <a:lnTo>
                  <a:pt x="0" y="6501328"/>
                </a:lnTo>
                <a:lnTo>
                  <a:pt x="0" y="0"/>
                </a:lnTo>
                <a:close/>
              </a:path>
            </a:pathLst>
          </a:custGeom>
          <a:blipFill>
            <a:blip r:embed="rId2"/>
            <a:stretch>
              <a:fillRect l="0" t="-746" r="0" b="-301"/>
            </a:stretch>
          </a:blipFill>
        </p:spPr>
      </p:sp>
      <p:sp>
        <p:nvSpPr>
          <p:cNvPr name="TextBox 3" id="3"/>
          <p:cNvSpPr txBox="true"/>
          <p:nvPr/>
        </p:nvSpPr>
        <p:spPr>
          <a:xfrm rot="0">
            <a:off x="1274638" y="1066800"/>
            <a:ext cx="14112776" cy="487681"/>
          </a:xfrm>
          <a:prstGeom prst="rect">
            <a:avLst/>
          </a:prstGeom>
        </p:spPr>
        <p:txBody>
          <a:bodyPr anchor="t" rtlCol="false" tIns="0" lIns="0" bIns="0" rIns="0">
            <a:spAutoFit/>
          </a:bodyPr>
          <a:lstStyle/>
          <a:p>
            <a:pPr algn="ctr">
              <a:lnSpc>
                <a:spcPts val="3885"/>
              </a:lnSpc>
              <a:spcBef>
                <a:spcPct val="0"/>
              </a:spcBef>
            </a:pPr>
            <a:r>
              <a:rPr lang="en-US" sz="3500">
                <a:solidFill>
                  <a:srgbClr val="000000"/>
                </a:solidFill>
                <a:latin typeface="DM Serif Display"/>
              </a:rPr>
              <a:t>Nous pouvons dessiner maintenant le cercle des corrélations (Figure 5).</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0E0"/>
        </a:solidFill>
      </p:bgPr>
    </p:bg>
    <p:spTree>
      <p:nvGrpSpPr>
        <p:cNvPr id="1" name=""/>
        <p:cNvGrpSpPr/>
        <p:nvPr/>
      </p:nvGrpSpPr>
      <p:grpSpPr>
        <a:xfrm>
          <a:off x="0" y="0"/>
          <a:ext cx="0" cy="0"/>
          <a:chOff x="0" y="0"/>
          <a:chExt cx="0" cy="0"/>
        </a:xfrm>
      </p:grpSpPr>
      <p:sp>
        <p:nvSpPr>
          <p:cNvPr name="Freeform 2" id="2"/>
          <p:cNvSpPr/>
          <p:nvPr/>
        </p:nvSpPr>
        <p:spPr>
          <a:xfrm flipH="false" flipV="false" rot="0">
            <a:off x="3863277" y="581496"/>
            <a:ext cx="9960874" cy="9124009"/>
          </a:xfrm>
          <a:custGeom>
            <a:avLst/>
            <a:gdLst/>
            <a:ahLst/>
            <a:cxnLst/>
            <a:rect r="r" b="b" t="t" l="l"/>
            <a:pathLst>
              <a:path h="9124009" w="9960874">
                <a:moveTo>
                  <a:pt x="0" y="0"/>
                </a:moveTo>
                <a:lnTo>
                  <a:pt x="9960874" y="0"/>
                </a:lnTo>
                <a:lnTo>
                  <a:pt x="9960874" y="9124008"/>
                </a:lnTo>
                <a:lnTo>
                  <a:pt x="0" y="9124008"/>
                </a:lnTo>
                <a:lnTo>
                  <a:pt x="0" y="0"/>
                </a:lnTo>
                <a:close/>
              </a:path>
            </a:pathLst>
          </a:custGeom>
          <a:blipFill>
            <a:blip r:embed="rId2"/>
            <a:stretch>
              <a:fillRect l="-3" t="0" r="-3" b="0"/>
            </a:stretch>
          </a:blipFill>
        </p:spPr>
      </p:sp>
    </p:spTree>
  </p:cSld>
  <p:clrMapOvr>
    <a:masterClrMapping/>
  </p:clrMapOvr>
</p:sld>
</file>

<file path=ppt/slides/slide46.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0" y="4101656"/>
            <a:ext cx="18288000" cy="2112264"/>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Catchy Mager"/>
              </a:rPr>
              <a:t>Traitement des individus et variables illustratifs</a:t>
            </a:r>
          </a:p>
        </p:txBody>
      </p:sp>
      <p:sp>
        <p:nvSpPr>
          <p:cNvPr name="AutoShape 3" id="3"/>
          <p:cNvSpPr/>
          <p:nvPr/>
        </p:nvSpPr>
        <p:spPr>
          <a:xfrm>
            <a:off x="1141417" y="7354470"/>
            <a:ext cx="16117883" cy="0"/>
          </a:xfrm>
          <a:prstGeom prst="line">
            <a:avLst/>
          </a:prstGeom>
          <a:ln cap="rnd" w="9525">
            <a:solidFill>
              <a:srgbClr val="000000"/>
            </a:solidFill>
            <a:prstDash val="solid"/>
            <a:headEnd type="none" len="sm" w="sm"/>
            <a:tailEnd type="none" len="sm" w="sm"/>
          </a:ln>
        </p:spPr>
      </p:sp>
      <p:sp>
        <p:nvSpPr>
          <p:cNvPr name="AutoShape 4" id="4"/>
          <p:cNvSpPr/>
          <p:nvPr/>
        </p:nvSpPr>
        <p:spPr>
          <a:xfrm>
            <a:off x="1028700" y="2932530"/>
            <a:ext cx="16117883" cy="0"/>
          </a:xfrm>
          <a:prstGeom prst="line">
            <a:avLst/>
          </a:prstGeom>
          <a:ln cap="rnd" w="9525">
            <a:solidFill>
              <a:srgbClr val="000000"/>
            </a:solidFill>
            <a:prstDash val="solid"/>
            <a:headEnd type="none" len="sm" w="sm"/>
            <a:tailEnd type="none" len="sm" w="sm"/>
          </a:ln>
        </p:spPr>
      </p:sp>
    </p:spTree>
  </p:cSld>
  <p:clrMapOvr>
    <a:masterClrMapping/>
  </p:clrMapOvr>
</p:sld>
</file>

<file path=ppt/slides/slide47.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475973" y="685609"/>
            <a:ext cx="17336055" cy="9439657"/>
          </a:xfrm>
          <a:prstGeom prst="rect">
            <a:avLst/>
          </a:prstGeom>
        </p:spPr>
        <p:txBody>
          <a:bodyPr anchor="t" rtlCol="false" tIns="0" lIns="0" bIns="0" rIns="0">
            <a:spAutoFit/>
          </a:bodyPr>
          <a:lstStyle/>
          <a:p>
            <a:pPr algn="ctr">
              <a:lnSpc>
                <a:spcPts val="5439"/>
              </a:lnSpc>
              <a:spcBef>
                <a:spcPct val="0"/>
              </a:spcBef>
            </a:pPr>
            <a:r>
              <a:rPr lang="en-US" sz="4900">
                <a:solidFill>
                  <a:srgbClr val="000000"/>
                </a:solidFill>
                <a:latin typeface="DM Serif Display"/>
              </a:rPr>
              <a:t> Individus supplémentaires</a:t>
            </a:r>
          </a:p>
          <a:p>
            <a:pPr algn="ctr">
              <a:lnSpc>
                <a:spcPts val="3885"/>
              </a:lnSpc>
              <a:spcBef>
                <a:spcPct val="0"/>
              </a:spcBef>
            </a:pPr>
          </a:p>
          <a:p>
            <a:pPr>
              <a:lnSpc>
                <a:spcPts val="3885"/>
              </a:lnSpc>
              <a:spcBef>
                <a:spcPct val="0"/>
              </a:spcBef>
            </a:pPr>
            <a:r>
              <a:rPr lang="en-US" sz="3500">
                <a:solidFill>
                  <a:srgbClr val="000000"/>
                </a:solidFill>
                <a:latin typeface="DM Serif Display"/>
              </a:rPr>
              <a:t>individus supplémentaires est une fonctionnalité importante dans l’analyse en composantes principales.</a:t>
            </a:r>
          </a:p>
          <a:p>
            <a:pPr>
              <a:lnSpc>
                <a:spcPts val="3885"/>
              </a:lnSpc>
              <a:spcBef>
                <a:spcPct val="0"/>
              </a:spcBef>
            </a:pPr>
          </a:p>
          <a:p>
            <a:pPr>
              <a:lnSpc>
                <a:spcPts val="3885"/>
              </a:lnSpc>
              <a:spcBef>
                <a:spcPct val="0"/>
              </a:spcBef>
            </a:pPr>
            <a:r>
              <a:rPr lang="en-US" sz="3500">
                <a:solidFill>
                  <a:srgbClr val="000000"/>
                </a:solidFill>
                <a:latin typeface="DM Serif Display"/>
              </a:rPr>
              <a:t>L'objectif est de positionner de nouveaux individus par rapport aux individus actifs ,et ce qui permet une meilleure compréhension de la structure des données dans le graphique du premier plan factoriel.</a:t>
            </a:r>
          </a:p>
          <a:p>
            <a:pPr>
              <a:lnSpc>
                <a:spcPts val="3885"/>
              </a:lnSpc>
              <a:spcBef>
                <a:spcPct val="0"/>
              </a:spcBef>
            </a:pPr>
          </a:p>
          <a:p>
            <a:pPr>
              <a:lnSpc>
                <a:spcPts val="3885"/>
              </a:lnSpc>
              <a:spcBef>
                <a:spcPct val="0"/>
              </a:spcBef>
            </a:pPr>
            <a:r>
              <a:rPr lang="en-US" sz="3500">
                <a:solidFill>
                  <a:srgbClr val="000000"/>
                </a:solidFill>
                <a:latin typeface="DM Serif Display"/>
              </a:rPr>
              <a:t>Voici les étapes des traitements :</a:t>
            </a:r>
          </a:p>
          <a:p>
            <a:pPr>
              <a:lnSpc>
                <a:spcPts val="3885"/>
              </a:lnSpc>
              <a:spcBef>
                <a:spcPct val="0"/>
              </a:spcBef>
            </a:pPr>
          </a:p>
          <a:p>
            <a:pPr marL="755670" indent="-377835" lvl="1">
              <a:lnSpc>
                <a:spcPts val="3885"/>
              </a:lnSpc>
              <a:buFont typeface="Arial"/>
              <a:buChar char="•"/>
            </a:pPr>
            <a:r>
              <a:rPr lang="en-US" sz="3500">
                <a:solidFill>
                  <a:srgbClr val="000000"/>
                </a:solidFill>
                <a:latin typeface="DM Serif Display"/>
              </a:rPr>
              <a:t>Importer les données.</a:t>
            </a:r>
          </a:p>
          <a:p>
            <a:pPr>
              <a:lnSpc>
                <a:spcPts val="3885"/>
              </a:lnSpc>
            </a:pPr>
          </a:p>
          <a:p>
            <a:pPr marL="755670" indent="-377835" lvl="1">
              <a:lnSpc>
                <a:spcPts val="3885"/>
              </a:lnSpc>
              <a:buFont typeface="Arial"/>
              <a:buChar char="•"/>
            </a:pPr>
            <a:r>
              <a:rPr lang="en-US" sz="3500">
                <a:solidFill>
                  <a:srgbClr val="000000"/>
                </a:solidFill>
                <a:latin typeface="DM Serif Display"/>
              </a:rPr>
              <a:t>Calculer la matrice centrée et réduite.</a:t>
            </a:r>
          </a:p>
          <a:p>
            <a:pPr>
              <a:lnSpc>
                <a:spcPts val="3885"/>
              </a:lnSpc>
            </a:pPr>
          </a:p>
          <a:p>
            <a:pPr marL="755670" indent="-377835" lvl="1">
              <a:lnSpc>
                <a:spcPts val="3885"/>
              </a:lnSpc>
              <a:buFont typeface="Arial"/>
              <a:buChar char="•"/>
            </a:pPr>
            <a:r>
              <a:rPr lang="en-US" sz="3500">
                <a:solidFill>
                  <a:srgbClr val="000000"/>
                </a:solidFill>
                <a:latin typeface="DM Serif Display"/>
              </a:rPr>
              <a:t>Calculer les coordonnées des individus supplémentaires.</a:t>
            </a:r>
          </a:p>
          <a:p>
            <a:pPr>
              <a:lnSpc>
                <a:spcPts val="3885"/>
              </a:lnSpc>
            </a:pPr>
          </a:p>
          <a:p>
            <a:pPr marL="755670" indent="-377835" lvl="1">
              <a:lnSpc>
                <a:spcPts val="3885"/>
              </a:lnSpc>
              <a:buFont typeface="Arial"/>
              <a:buChar char="•"/>
            </a:pPr>
            <a:r>
              <a:rPr lang="en-US" sz="3500">
                <a:solidFill>
                  <a:srgbClr val="000000"/>
                </a:solidFill>
                <a:latin typeface="DM Serif Display"/>
              </a:rPr>
              <a:t>Examiner la présentation des individus supplémentaires dans le premier plan factoriel.</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429911" y="4432935"/>
            <a:ext cx="17428179" cy="1459230"/>
          </a:xfrm>
          <a:prstGeom prst="rect">
            <a:avLst/>
          </a:prstGeom>
        </p:spPr>
        <p:txBody>
          <a:bodyPr anchor="t" rtlCol="false" tIns="0" lIns="0" bIns="0" rIns="0">
            <a:spAutoFit/>
          </a:bodyPr>
          <a:lstStyle/>
          <a:p>
            <a:pPr>
              <a:lnSpc>
                <a:spcPts val="3885"/>
              </a:lnSpc>
              <a:spcBef>
                <a:spcPct val="0"/>
              </a:spcBef>
            </a:pPr>
            <a:r>
              <a:rPr lang="en-US" sz="3500">
                <a:solidFill>
                  <a:srgbClr val="000000"/>
                </a:solidFill>
                <a:latin typeface="DM Serif Display"/>
              </a:rPr>
              <a:t>Nous souhaitons positionner deux véhicules supplémentaires, par rapport aux existantes, En utilisant la fonction read_excel() pour importer des données, elles sont situées dans la deuxième feuille du classeur Excel .</a:t>
            </a:r>
          </a:p>
        </p:txBody>
      </p:sp>
      <p:sp>
        <p:nvSpPr>
          <p:cNvPr name="Freeform 3" id="3"/>
          <p:cNvSpPr/>
          <p:nvPr/>
        </p:nvSpPr>
        <p:spPr>
          <a:xfrm flipH="false" flipV="false" rot="0">
            <a:off x="3825575" y="6592016"/>
            <a:ext cx="10022692" cy="1463490"/>
          </a:xfrm>
          <a:custGeom>
            <a:avLst/>
            <a:gdLst/>
            <a:ahLst/>
            <a:cxnLst/>
            <a:rect r="r" b="b" t="t" l="l"/>
            <a:pathLst>
              <a:path h="1463490" w="10022692">
                <a:moveTo>
                  <a:pt x="0" y="0"/>
                </a:moveTo>
                <a:lnTo>
                  <a:pt x="10022692" y="0"/>
                </a:lnTo>
                <a:lnTo>
                  <a:pt x="10022692" y="1463491"/>
                </a:lnTo>
                <a:lnTo>
                  <a:pt x="0" y="1463491"/>
                </a:lnTo>
                <a:lnTo>
                  <a:pt x="0" y="0"/>
                </a:lnTo>
                <a:close/>
              </a:path>
            </a:pathLst>
          </a:custGeom>
          <a:blipFill>
            <a:blip r:embed="rId2"/>
            <a:stretch>
              <a:fillRect l="0" t="0" r="0" b="0"/>
            </a:stretch>
          </a:blipFill>
        </p:spPr>
      </p:sp>
      <p:sp>
        <p:nvSpPr>
          <p:cNvPr name="TextBox 4" id="4"/>
          <p:cNvSpPr txBox="true"/>
          <p:nvPr/>
        </p:nvSpPr>
        <p:spPr>
          <a:xfrm rot="0">
            <a:off x="2140936" y="1972992"/>
            <a:ext cx="14025179" cy="10549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Importation d</a:t>
            </a:r>
            <a:r>
              <a:rPr lang="en-US" sz="7299">
                <a:solidFill>
                  <a:srgbClr val="000000"/>
                </a:solidFill>
                <a:latin typeface="DM Serif Display"/>
              </a:rPr>
              <a:t>es données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5249" y="2997190"/>
            <a:ext cx="17877502" cy="4292621"/>
          </a:xfrm>
          <a:custGeom>
            <a:avLst/>
            <a:gdLst/>
            <a:ahLst/>
            <a:cxnLst/>
            <a:rect r="r" b="b" t="t" l="l"/>
            <a:pathLst>
              <a:path h="4292621" w="17877502">
                <a:moveTo>
                  <a:pt x="0" y="0"/>
                </a:moveTo>
                <a:lnTo>
                  <a:pt x="17877502" y="0"/>
                </a:lnTo>
                <a:lnTo>
                  <a:pt x="17877502" y="4292620"/>
                </a:lnTo>
                <a:lnTo>
                  <a:pt x="0" y="4292620"/>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4613614" y="630791"/>
            <a:ext cx="8518753" cy="1370975"/>
          </a:xfrm>
          <a:prstGeom prst="rect">
            <a:avLst/>
          </a:prstGeom>
        </p:spPr>
        <p:txBody>
          <a:bodyPr anchor="t" rtlCol="false" tIns="0" lIns="0" bIns="0" rIns="0">
            <a:spAutoFit/>
          </a:bodyPr>
          <a:lstStyle/>
          <a:p>
            <a:pPr algn="r">
              <a:lnSpc>
                <a:spcPts val="8600"/>
              </a:lnSpc>
            </a:pPr>
            <a:r>
              <a:rPr lang="en-US" sz="8600">
                <a:solidFill>
                  <a:srgbClr val="1B1B1B"/>
                </a:solidFill>
                <a:latin typeface="29LT Zarid Display"/>
              </a:rPr>
              <a:t>L</a:t>
            </a:r>
            <a:r>
              <a:rPr lang="en-US" sz="8600">
                <a:solidFill>
                  <a:srgbClr val="1B1B1B"/>
                </a:solidFill>
                <a:latin typeface="29LT Zarid Display"/>
              </a:rPr>
              <a:t>es Étapes de ACP</a:t>
            </a:r>
          </a:p>
        </p:txBody>
      </p:sp>
      <p:sp>
        <p:nvSpPr>
          <p:cNvPr name="TextBox 3" id="3"/>
          <p:cNvSpPr txBox="true"/>
          <p:nvPr/>
        </p:nvSpPr>
        <p:spPr>
          <a:xfrm rot="0">
            <a:off x="1009650" y="2481781"/>
            <a:ext cx="16230600" cy="7184390"/>
          </a:xfrm>
          <a:prstGeom prst="rect">
            <a:avLst/>
          </a:prstGeom>
        </p:spPr>
        <p:txBody>
          <a:bodyPr anchor="t" rtlCol="false" tIns="0" lIns="0" bIns="0" rIns="0">
            <a:spAutoFit/>
          </a:bodyPr>
          <a:lstStyle/>
          <a:p>
            <a:pPr>
              <a:lnSpc>
                <a:spcPts val="4059"/>
              </a:lnSpc>
            </a:pPr>
            <a:r>
              <a:rPr lang="en-US" sz="2899">
                <a:solidFill>
                  <a:srgbClr val="000000"/>
                </a:solidFill>
                <a:latin typeface="Open Sans"/>
              </a:rPr>
              <a:t>1-  Chargement des données : Chargez vos données dans un DataFrame pandas si elles sont stockées dans un fichier CSV, Excel ou une autre source de données.</a:t>
            </a:r>
          </a:p>
          <a:p>
            <a:pPr>
              <a:lnSpc>
                <a:spcPts val="4059"/>
              </a:lnSpc>
            </a:pPr>
            <a:r>
              <a:rPr lang="en-US" sz="2899">
                <a:solidFill>
                  <a:srgbClr val="000000"/>
                </a:solidFill>
                <a:latin typeface="Open Sans"/>
              </a:rPr>
              <a:t>2-  Standardisation des données : Il est généralement recommandé de standardiser vos données avant d'appliquer l'ACP pour que chaque variable ait une variance comparable. Vous pouvez utiliser StandardScaler de scikit-learn pour cela.</a:t>
            </a:r>
          </a:p>
          <a:p>
            <a:pPr>
              <a:lnSpc>
                <a:spcPts val="4059"/>
              </a:lnSpc>
            </a:pPr>
            <a:r>
              <a:rPr lang="en-US" sz="2899">
                <a:solidFill>
                  <a:srgbClr val="000000"/>
                </a:solidFill>
                <a:latin typeface="Open Sans"/>
              </a:rPr>
              <a:t>3-  Instanciation de l'objet PCA : Créez un objet PCA en utilisant la classe PCA de scikit-learn. Spécifiez le nombre de composantes principales que vous souhaitez conserver.</a:t>
            </a:r>
          </a:p>
          <a:p>
            <a:pPr>
              <a:lnSpc>
                <a:spcPts val="4059"/>
              </a:lnSpc>
            </a:pPr>
            <a:r>
              <a:rPr lang="en-US" sz="2899">
                <a:solidFill>
                  <a:srgbClr val="000000"/>
                </a:solidFill>
                <a:latin typeface="Open Sans"/>
              </a:rPr>
              <a:t>4- Ajustement du modèle : Ajustez l'objet PCA à vos données standardisées en utilisant la méthode fit(). Transformation des données : Transformez vos données en utilisant la méthode transform() pour obtenir les composantes principales.</a:t>
            </a:r>
          </a:p>
          <a:p>
            <a:pPr>
              <a:lnSpc>
                <a:spcPts val="4059"/>
              </a:lnSpc>
            </a:pPr>
            <a:r>
              <a:rPr lang="en-US" sz="2899">
                <a:solidFill>
                  <a:srgbClr val="000000"/>
                </a:solidFill>
                <a:latin typeface="Open Sans"/>
              </a:rPr>
              <a:t>5 - Analyse des résultats : Analysez les composantes principales pour comprendre la variance expliquée par chaque composante, visualisez les données dans un espace de dimension réduite et identifiez les structures ou les tendances sous-jacentes.</a:t>
            </a:r>
          </a:p>
          <a:p>
            <a:pPr>
              <a:lnSpc>
                <a:spcPts val="4059"/>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9324" y="5505175"/>
            <a:ext cx="16409353" cy="3728115"/>
          </a:xfrm>
          <a:custGeom>
            <a:avLst/>
            <a:gdLst/>
            <a:ahLst/>
            <a:cxnLst/>
            <a:rect r="r" b="b" t="t" l="l"/>
            <a:pathLst>
              <a:path h="3728115" w="16409353">
                <a:moveTo>
                  <a:pt x="0" y="0"/>
                </a:moveTo>
                <a:lnTo>
                  <a:pt x="16409352" y="0"/>
                </a:lnTo>
                <a:lnTo>
                  <a:pt x="16409352" y="3728114"/>
                </a:lnTo>
                <a:lnTo>
                  <a:pt x="0" y="3728114"/>
                </a:lnTo>
                <a:lnTo>
                  <a:pt x="0" y="0"/>
                </a:lnTo>
                <a:close/>
              </a:path>
            </a:pathLst>
          </a:custGeom>
          <a:blipFill>
            <a:blip r:embed="rId2"/>
            <a:stretch>
              <a:fillRect l="0" t="0" r="0" b="0"/>
            </a:stretch>
          </a:blipFill>
        </p:spPr>
      </p:sp>
      <p:sp>
        <p:nvSpPr>
          <p:cNvPr name="TextBox 3" id="3"/>
          <p:cNvSpPr txBox="true"/>
          <p:nvPr/>
        </p:nvSpPr>
        <p:spPr>
          <a:xfrm rot="0">
            <a:off x="0" y="3112495"/>
            <a:ext cx="18288000" cy="1459230"/>
          </a:xfrm>
          <a:prstGeom prst="rect">
            <a:avLst/>
          </a:prstGeom>
        </p:spPr>
        <p:txBody>
          <a:bodyPr anchor="t" rtlCol="false" tIns="0" lIns="0" bIns="0" rIns="0">
            <a:spAutoFit/>
          </a:bodyPr>
          <a:lstStyle/>
          <a:p>
            <a:pPr algn="ctr">
              <a:lnSpc>
                <a:spcPts val="3885"/>
              </a:lnSpc>
              <a:spcBef>
                <a:spcPct val="0"/>
              </a:spcBef>
            </a:pPr>
            <a:r>
              <a:rPr lang="en-US" sz="3500">
                <a:solidFill>
                  <a:srgbClr val="000000"/>
                </a:solidFill>
                <a:latin typeface="DM Serif Display"/>
              </a:rPr>
              <a:t>Nous devons centrer et réduire les variables des individus supplémentaires à l’aide des paramètres (moyennes et écarts-type) des données actives , vous pouvez utiliser le même objet StandardScaler .</a:t>
            </a:r>
          </a:p>
        </p:txBody>
      </p:sp>
      <p:sp>
        <p:nvSpPr>
          <p:cNvPr name="TextBox 4" id="4"/>
          <p:cNvSpPr txBox="true"/>
          <p:nvPr/>
        </p:nvSpPr>
        <p:spPr>
          <a:xfrm rot="0">
            <a:off x="3163416" y="1085850"/>
            <a:ext cx="11961168" cy="10549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L</a:t>
            </a:r>
            <a:r>
              <a:rPr lang="en-US" sz="7299">
                <a:solidFill>
                  <a:srgbClr val="000000"/>
                </a:solidFill>
                <a:latin typeface="DM Serif Display"/>
              </a:rPr>
              <a:t>a matrice centrée et réduite</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7365" y="5486400"/>
            <a:ext cx="16293270" cy="3771900"/>
          </a:xfrm>
          <a:custGeom>
            <a:avLst/>
            <a:gdLst/>
            <a:ahLst/>
            <a:cxnLst/>
            <a:rect r="r" b="b" t="t" l="l"/>
            <a:pathLst>
              <a:path h="3771900" w="16293270">
                <a:moveTo>
                  <a:pt x="0" y="0"/>
                </a:moveTo>
                <a:lnTo>
                  <a:pt x="16293270" y="0"/>
                </a:lnTo>
                <a:lnTo>
                  <a:pt x="16293270" y="3771900"/>
                </a:lnTo>
                <a:lnTo>
                  <a:pt x="0" y="3771900"/>
                </a:lnTo>
                <a:lnTo>
                  <a:pt x="0" y="0"/>
                </a:lnTo>
                <a:close/>
              </a:path>
            </a:pathLst>
          </a:custGeom>
          <a:blipFill>
            <a:blip r:embed="rId2"/>
            <a:stretch>
              <a:fillRect l="0" t="-338" r="-1228" b="-338"/>
            </a:stretch>
          </a:blipFill>
        </p:spPr>
      </p:sp>
      <p:sp>
        <p:nvSpPr>
          <p:cNvPr name="TextBox 3" id="3"/>
          <p:cNvSpPr txBox="true"/>
          <p:nvPr/>
        </p:nvSpPr>
        <p:spPr>
          <a:xfrm rot="0">
            <a:off x="0" y="4170045"/>
            <a:ext cx="18288000" cy="973455"/>
          </a:xfrm>
          <a:prstGeom prst="rect">
            <a:avLst/>
          </a:prstGeom>
        </p:spPr>
        <p:txBody>
          <a:bodyPr anchor="t" rtlCol="false" tIns="0" lIns="0" bIns="0" rIns="0">
            <a:spAutoFit/>
          </a:bodyPr>
          <a:lstStyle/>
          <a:p>
            <a:pPr algn="ctr">
              <a:lnSpc>
                <a:spcPts val="3885"/>
              </a:lnSpc>
              <a:spcBef>
                <a:spcPct val="0"/>
              </a:spcBef>
            </a:pPr>
            <a:r>
              <a:rPr lang="en-US" sz="3500">
                <a:solidFill>
                  <a:srgbClr val="000000"/>
                </a:solidFill>
                <a:latin typeface="DM Serif Display"/>
              </a:rPr>
              <a:t>pour calculer les coordonnées des individus supplémentaires dans l'espace factoriel, En utilisant la fonction transform() de l’objet PCA</a:t>
            </a:r>
          </a:p>
        </p:txBody>
      </p:sp>
      <p:sp>
        <p:nvSpPr>
          <p:cNvPr name="TextBox 4" id="4"/>
          <p:cNvSpPr txBox="true"/>
          <p:nvPr/>
        </p:nvSpPr>
        <p:spPr>
          <a:xfrm rot="0">
            <a:off x="0" y="813776"/>
            <a:ext cx="17796673" cy="20836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L</a:t>
            </a:r>
            <a:r>
              <a:rPr lang="en-US" sz="7299">
                <a:solidFill>
                  <a:srgbClr val="000000"/>
                </a:solidFill>
                <a:latin typeface="DM Serif Display"/>
              </a:rPr>
              <a:t>es coordonnées des individus supplémentaires.</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291725" y="1402454"/>
            <a:ext cx="17704550" cy="1776984"/>
          </a:xfrm>
          <a:prstGeom prst="rect">
            <a:avLst/>
          </a:prstGeom>
        </p:spPr>
        <p:txBody>
          <a:bodyPr anchor="t" rtlCol="false" tIns="0" lIns="0" bIns="0" rIns="0">
            <a:spAutoFit/>
          </a:bodyPr>
          <a:lstStyle/>
          <a:p>
            <a:pPr algn="ctr">
              <a:lnSpc>
                <a:spcPts val="6993"/>
              </a:lnSpc>
              <a:spcBef>
                <a:spcPct val="0"/>
              </a:spcBef>
            </a:pPr>
            <a:r>
              <a:rPr lang="en-US" sz="6300">
                <a:solidFill>
                  <a:srgbClr val="000000"/>
                </a:solidFill>
                <a:latin typeface="DM Serif Display"/>
              </a:rPr>
              <a:t>L</a:t>
            </a:r>
            <a:r>
              <a:rPr lang="en-US" sz="6300">
                <a:solidFill>
                  <a:srgbClr val="000000"/>
                </a:solidFill>
                <a:latin typeface="DM Serif Display"/>
              </a:rPr>
              <a:t>a présentation des individus supplémentaires dans le premier plan factoriel</a:t>
            </a:r>
          </a:p>
        </p:txBody>
      </p:sp>
      <p:sp>
        <p:nvSpPr>
          <p:cNvPr name="TextBox 3" id="3"/>
          <p:cNvSpPr txBox="true"/>
          <p:nvPr/>
        </p:nvSpPr>
        <p:spPr>
          <a:xfrm rot="0">
            <a:off x="145863" y="4764254"/>
            <a:ext cx="17996275" cy="2916555"/>
          </a:xfrm>
          <a:prstGeom prst="rect">
            <a:avLst/>
          </a:prstGeom>
        </p:spPr>
        <p:txBody>
          <a:bodyPr anchor="t" rtlCol="false" tIns="0" lIns="0" bIns="0" rIns="0">
            <a:spAutoFit/>
          </a:bodyPr>
          <a:lstStyle/>
          <a:p>
            <a:pPr algn="ctr">
              <a:lnSpc>
                <a:spcPts val="3885"/>
              </a:lnSpc>
              <a:spcBef>
                <a:spcPct val="0"/>
              </a:spcBef>
            </a:pPr>
            <a:r>
              <a:rPr lang="en-US" sz="3500">
                <a:solidFill>
                  <a:srgbClr val="000000"/>
                </a:solidFill>
                <a:latin typeface="DM Serif Display"/>
              </a:rPr>
              <a:t>L'objectif principal du positionnement des individus supplémentaires dans le premier plan factoriel est d'évaluer leur positionnement relatif par rapport aux individus déjà présents dans l'espace factoriel.</a:t>
            </a:r>
          </a:p>
          <a:p>
            <a:pPr algn="ctr">
              <a:lnSpc>
                <a:spcPts val="3885"/>
              </a:lnSpc>
              <a:spcBef>
                <a:spcPct val="0"/>
              </a:spcBef>
            </a:pPr>
          </a:p>
          <a:p>
            <a:pPr algn="ctr">
              <a:lnSpc>
                <a:spcPts val="3885"/>
              </a:lnSpc>
              <a:spcBef>
                <a:spcPct val="0"/>
              </a:spcBef>
            </a:pPr>
            <a:r>
              <a:rPr lang="en-US" sz="3500">
                <a:solidFill>
                  <a:srgbClr val="000000"/>
                </a:solidFill>
                <a:latin typeface="DM Serif Display"/>
              </a:rPr>
              <a:t>Vous pouvez utiliser la matrice coordSupp qui contient les coordonnées des individus supplémentaires dans l'espace factoriel.</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6159" y="940794"/>
            <a:ext cx="15574732" cy="8405411"/>
          </a:xfrm>
          <a:custGeom>
            <a:avLst/>
            <a:gdLst/>
            <a:ahLst/>
            <a:cxnLst/>
            <a:rect r="r" b="b" t="t" l="l"/>
            <a:pathLst>
              <a:path h="8405411" w="15574732">
                <a:moveTo>
                  <a:pt x="0" y="0"/>
                </a:moveTo>
                <a:lnTo>
                  <a:pt x="15574732" y="0"/>
                </a:lnTo>
                <a:lnTo>
                  <a:pt x="15574732" y="8405412"/>
                </a:lnTo>
                <a:lnTo>
                  <a:pt x="0" y="8405412"/>
                </a:lnTo>
                <a:lnTo>
                  <a:pt x="0" y="0"/>
                </a:lnTo>
                <a:close/>
              </a:path>
            </a:pathLst>
          </a:custGeom>
          <a:blipFill>
            <a:blip r:embed="rId2"/>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6213" y="0"/>
            <a:ext cx="15815575" cy="10287000"/>
          </a:xfrm>
          <a:custGeom>
            <a:avLst/>
            <a:gdLst/>
            <a:ahLst/>
            <a:cxnLst/>
            <a:rect r="r" b="b" t="t" l="l"/>
            <a:pathLst>
              <a:path h="10287000" w="15815575">
                <a:moveTo>
                  <a:pt x="0" y="0"/>
                </a:moveTo>
                <a:lnTo>
                  <a:pt x="15815574" y="0"/>
                </a:lnTo>
                <a:lnTo>
                  <a:pt x="15815574" y="10287000"/>
                </a:lnTo>
                <a:lnTo>
                  <a:pt x="0" y="10287000"/>
                </a:lnTo>
                <a:lnTo>
                  <a:pt x="0" y="0"/>
                </a:lnTo>
                <a:close/>
              </a:path>
            </a:pathLst>
          </a:custGeom>
          <a:blipFill>
            <a:blip r:embed="rId2"/>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4644926" y="775444"/>
            <a:ext cx="8998148" cy="10549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Variables illustratives</a:t>
            </a:r>
          </a:p>
        </p:txBody>
      </p:sp>
      <p:sp>
        <p:nvSpPr>
          <p:cNvPr name="TextBox 3" id="3"/>
          <p:cNvSpPr txBox="true"/>
          <p:nvPr/>
        </p:nvSpPr>
        <p:spPr>
          <a:xfrm rot="0">
            <a:off x="514350" y="2166518"/>
            <a:ext cx="17259300" cy="2430780"/>
          </a:xfrm>
          <a:prstGeom prst="rect">
            <a:avLst/>
          </a:prstGeom>
        </p:spPr>
        <p:txBody>
          <a:bodyPr anchor="t" rtlCol="false" tIns="0" lIns="0" bIns="0" rIns="0">
            <a:spAutoFit/>
          </a:bodyPr>
          <a:lstStyle/>
          <a:p>
            <a:pPr>
              <a:lnSpc>
                <a:spcPts val="3885"/>
              </a:lnSpc>
              <a:spcBef>
                <a:spcPct val="0"/>
              </a:spcBef>
            </a:pPr>
            <a:r>
              <a:rPr lang="en-US" sz="3500">
                <a:solidFill>
                  <a:srgbClr val="000000"/>
                </a:solidFill>
                <a:latin typeface="DM Serif Display"/>
              </a:rPr>
              <a:t>les variables illustratives sont utilisées pour compléter et enrichir l'interprétation des résultats obtenus à partir des variables actives. Elles ne sont pas utilisées pour leur construction, Les variables illustratives sont ajoutées après coup pour apporter des informations supplémentaires et faciliter la compréhension des relations entre les observations.</a:t>
            </a:r>
          </a:p>
        </p:txBody>
      </p:sp>
      <p:sp>
        <p:nvSpPr>
          <p:cNvPr name="TextBox 4" id="4"/>
          <p:cNvSpPr txBox="true"/>
          <p:nvPr/>
        </p:nvSpPr>
        <p:spPr>
          <a:xfrm rot="0">
            <a:off x="514350" y="4930673"/>
            <a:ext cx="17551010" cy="5006657"/>
          </a:xfrm>
          <a:prstGeom prst="rect">
            <a:avLst/>
          </a:prstGeom>
        </p:spPr>
        <p:txBody>
          <a:bodyPr anchor="t" rtlCol="false" tIns="0" lIns="0" bIns="0" rIns="0">
            <a:spAutoFit/>
          </a:bodyPr>
          <a:lstStyle/>
          <a:p>
            <a:pPr>
              <a:lnSpc>
                <a:spcPts val="3885"/>
              </a:lnSpc>
              <a:spcBef>
                <a:spcPct val="0"/>
              </a:spcBef>
            </a:pPr>
            <a:r>
              <a:rPr lang="en-US" sz="3500">
                <a:solidFill>
                  <a:srgbClr val="000000"/>
                </a:solidFill>
                <a:latin typeface="DM Serif Display"/>
              </a:rPr>
              <a:t>L'objectif de cette section est de représenter les variables illustratives quantitatives dans le cercle des corrélations.</a:t>
            </a:r>
          </a:p>
          <a:p>
            <a:pPr>
              <a:lnSpc>
                <a:spcPts val="3885"/>
              </a:lnSpc>
              <a:spcBef>
                <a:spcPct val="0"/>
              </a:spcBef>
            </a:pPr>
          </a:p>
          <a:p>
            <a:pPr>
              <a:lnSpc>
                <a:spcPts val="3885"/>
              </a:lnSpc>
              <a:spcBef>
                <a:spcPct val="0"/>
              </a:spcBef>
            </a:pPr>
            <a:r>
              <a:rPr lang="en-US" sz="3500">
                <a:solidFill>
                  <a:srgbClr val="000000"/>
                </a:solidFill>
                <a:latin typeface="DM Serif Display"/>
              </a:rPr>
              <a:t>Voici les étapes des traitements :</a:t>
            </a:r>
          </a:p>
          <a:p>
            <a:pPr>
              <a:lnSpc>
                <a:spcPts val="3885"/>
              </a:lnSpc>
              <a:spcBef>
                <a:spcPct val="0"/>
              </a:spcBef>
            </a:pPr>
          </a:p>
          <a:p>
            <a:pPr marL="755651" indent="-377825" lvl="1">
              <a:lnSpc>
                <a:spcPts val="5320"/>
              </a:lnSpc>
              <a:buFont typeface="Arial"/>
              <a:buChar char="•"/>
            </a:pPr>
            <a:r>
              <a:rPr lang="en-US" sz="3500">
                <a:solidFill>
                  <a:srgbClr val="000000"/>
                </a:solidFill>
                <a:latin typeface="DM Serif Display"/>
              </a:rPr>
              <a:t>Importer les données.</a:t>
            </a:r>
          </a:p>
          <a:p>
            <a:pPr marL="755651" indent="-377825" lvl="1">
              <a:lnSpc>
                <a:spcPts val="5320"/>
              </a:lnSpc>
              <a:buFont typeface="Arial"/>
              <a:buChar char="•"/>
            </a:pPr>
            <a:r>
              <a:rPr lang="en-US" sz="3500">
                <a:solidFill>
                  <a:srgbClr val="000000"/>
                </a:solidFill>
                <a:latin typeface="DM Serif Display"/>
              </a:rPr>
              <a:t>Récupérer les variables quantitatives.</a:t>
            </a:r>
          </a:p>
          <a:p>
            <a:pPr marL="755651" indent="-377825" lvl="1">
              <a:lnSpc>
                <a:spcPts val="5320"/>
              </a:lnSpc>
              <a:buFont typeface="Arial"/>
              <a:buChar char="•"/>
            </a:pPr>
            <a:r>
              <a:rPr lang="en-US" sz="3500">
                <a:solidFill>
                  <a:srgbClr val="000000"/>
                </a:solidFill>
                <a:latin typeface="DM Serif Display"/>
              </a:rPr>
              <a:t>Calculer les corrélations entre les variables supplémentaires quantitatives.</a:t>
            </a:r>
          </a:p>
          <a:p>
            <a:pPr marL="755651" indent="-377825" lvl="1">
              <a:lnSpc>
                <a:spcPts val="5320"/>
              </a:lnSpc>
              <a:buFont typeface="Arial"/>
              <a:buChar char="•"/>
            </a:pPr>
            <a:r>
              <a:rPr lang="en-US" sz="3500">
                <a:solidFill>
                  <a:srgbClr val="000000"/>
                </a:solidFill>
                <a:latin typeface="DM Serif Display"/>
              </a:rPr>
              <a:t>Présenter les variables supplémentaires dans le cercle des corrélations.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4F0E0"/>
        </a:solidFill>
      </p:bgPr>
    </p:bg>
    <p:spTree>
      <p:nvGrpSpPr>
        <p:cNvPr id="1" name=""/>
        <p:cNvGrpSpPr/>
        <p:nvPr/>
      </p:nvGrpSpPr>
      <p:grpSpPr>
        <a:xfrm>
          <a:off x="0" y="0"/>
          <a:ext cx="0" cy="0"/>
          <a:chOff x="0" y="0"/>
          <a:chExt cx="0" cy="0"/>
        </a:xfrm>
      </p:grpSpPr>
      <p:sp>
        <p:nvSpPr>
          <p:cNvPr name="Freeform 2" id="2"/>
          <p:cNvSpPr/>
          <p:nvPr/>
        </p:nvSpPr>
        <p:spPr>
          <a:xfrm flipH="false" flipV="false" rot="0">
            <a:off x="11027656" y="333223"/>
            <a:ext cx="6554937" cy="9620555"/>
          </a:xfrm>
          <a:custGeom>
            <a:avLst/>
            <a:gdLst/>
            <a:ahLst/>
            <a:cxnLst/>
            <a:rect r="r" b="b" t="t" l="l"/>
            <a:pathLst>
              <a:path h="9620555" w="6554937">
                <a:moveTo>
                  <a:pt x="0" y="0"/>
                </a:moveTo>
                <a:lnTo>
                  <a:pt x="6554938" y="0"/>
                </a:lnTo>
                <a:lnTo>
                  <a:pt x="6554938" y="9620554"/>
                </a:lnTo>
                <a:lnTo>
                  <a:pt x="0" y="9620554"/>
                </a:lnTo>
                <a:lnTo>
                  <a:pt x="0" y="0"/>
                </a:lnTo>
                <a:close/>
              </a:path>
            </a:pathLst>
          </a:custGeom>
          <a:blipFill>
            <a:blip r:embed="rId2"/>
            <a:stretch>
              <a:fillRect l="0" t="0" r="0" b="0"/>
            </a:stretch>
          </a:blipFill>
        </p:spPr>
      </p:sp>
      <p:sp>
        <p:nvSpPr>
          <p:cNvPr name="TextBox 3" id="3"/>
          <p:cNvSpPr txBox="true"/>
          <p:nvPr/>
        </p:nvSpPr>
        <p:spPr>
          <a:xfrm rot="0">
            <a:off x="350044" y="2443652"/>
            <a:ext cx="10250686" cy="10549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Importation des données</a:t>
            </a:r>
          </a:p>
        </p:txBody>
      </p:sp>
      <p:sp>
        <p:nvSpPr>
          <p:cNvPr name="TextBox 4" id="4"/>
          <p:cNvSpPr txBox="true"/>
          <p:nvPr/>
        </p:nvSpPr>
        <p:spPr>
          <a:xfrm rot="0">
            <a:off x="493291" y="5181600"/>
            <a:ext cx="9904740" cy="1945005"/>
          </a:xfrm>
          <a:prstGeom prst="rect">
            <a:avLst/>
          </a:prstGeom>
        </p:spPr>
        <p:txBody>
          <a:bodyPr anchor="t" rtlCol="false" tIns="0" lIns="0" bIns="0" rIns="0">
            <a:spAutoFit/>
          </a:bodyPr>
          <a:lstStyle/>
          <a:p>
            <a:pPr algn="ctr">
              <a:lnSpc>
                <a:spcPts val="3885"/>
              </a:lnSpc>
              <a:spcBef>
                <a:spcPct val="0"/>
              </a:spcBef>
            </a:pPr>
            <a:r>
              <a:rPr lang="en-US" sz="3500">
                <a:solidFill>
                  <a:srgbClr val="000000"/>
                </a:solidFill>
                <a:latin typeface="DM Serif Display"/>
              </a:rPr>
              <a:t>Nous souhaitons importer les variables supplémentaires depuis la troisième feuille du classeur Excel .Il faut avoir exactement les mêmes observations que les données actives.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2857" y="414542"/>
            <a:ext cx="17482286" cy="1676721"/>
          </a:xfrm>
          <a:custGeom>
            <a:avLst/>
            <a:gdLst/>
            <a:ahLst/>
            <a:cxnLst/>
            <a:rect r="r" b="b" t="t" l="l"/>
            <a:pathLst>
              <a:path h="1676721" w="17482286">
                <a:moveTo>
                  <a:pt x="0" y="0"/>
                </a:moveTo>
                <a:lnTo>
                  <a:pt x="17482286" y="0"/>
                </a:lnTo>
                <a:lnTo>
                  <a:pt x="17482286" y="1676721"/>
                </a:lnTo>
                <a:lnTo>
                  <a:pt x="0" y="1676721"/>
                </a:lnTo>
                <a:lnTo>
                  <a:pt x="0" y="0"/>
                </a:lnTo>
                <a:close/>
              </a:path>
            </a:pathLst>
          </a:custGeom>
          <a:blipFill>
            <a:blip r:embed="rId2"/>
            <a:stretch>
              <a:fillRect l="0" t="0" r="0" b="0"/>
            </a:stretch>
          </a:blipFill>
        </p:spPr>
      </p:sp>
      <p:sp>
        <p:nvSpPr>
          <p:cNvPr name="Freeform 3" id="3"/>
          <p:cNvSpPr/>
          <p:nvPr/>
        </p:nvSpPr>
        <p:spPr>
          <a:xfrm flipH="false" flipV="false" rot="0">
            <a:off x="5728134" y="2091263"/>
            <a:ext cx="6831732" cy="7940191"/>
          </a:xfrm>
          <a:custGeom>
            <a:avLst/>
            <a:gdLst/>
            <a:ahLst/>
            <a:cxnLst/>
            <a:rect r="r" b="b" t="t" l="l"/>
            <a:pathLst>
              <a:path h="7940191" w="6831732">
                <a:moveTo>
                  <a:pt x="0" y="0"/>
                </a:moveTo>
                <a:lnTo>
                  <a:pt x="6831732" y="0"/>
                </a:lnTo>
                <a:lnTo>
                  <a:pt x="6831732" y="7940192"/>
                </a:lnTo>
                <a:lnTo>
                  <a:pt x="0" y="7940192"/>
                </a:lnTo>
                <a:lnTo>
                  <a:pt x="0" y="0"/>
                </a:lnTo>
                <a:close/>
              </a:path>
            </a:pathLst>
          </a:custGeom>
          <a:blipFill>
            <a:blip r:embed="rId3"/>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5701" y="2268656"/>
            <a:ext cx="17776597" cy="1415835"/>
          </a:xfrm>
          <a:custGeom>
            <a:avLst/>
            <a:gdLst/>
            <a:ahLst/>
            <a:cxnLst/>
            <a:rect r="r" b="b" t="t" l="l"/>
            <a:pathLst>
              <a:path h="1415835" w="17776597">
                <a:moveTo>
                  <a:pt x="0" y="0"/>
                </a:moveTo>
                <a:lnTo>
                  <a:pt x="17776598" y="0"/>
                </a:lnTo>
                <a:lnTo>
                  <a:pt x="17776598" y="1415836"/>
                </a:lnTo>
                <a:lnTo>
                  <a:pt x="0" y="1415836"/>
                </a:lnTo>
                <a:lnTo>
                  <a:pt x="0" y="0"/>
                </a:lnTo>
                <a:close/>
              </a:path>
            </a:pathLst>
          </a:custGeom>
          <a:blipFill>
            <a:blip r:embed="rId2"/>
            <a:stretch>
              <a:fillRect l="0" t="0" r="0" b="0"/>
            </a:stretch>
          </a:blipFill>
        </p:spPr>
      </p:sp>
      <p:sp>
        <p:nvSpPr>
          <p:cNvPr name="Freeform 3" id="3"/>
          <p:cNvSpPr/>
          <p:nvPr/>
        </p:nvSpPr>
        <p:spPr>
          <a:xfrm flipH="false" flipV="false" rot="0">
            <a:off x="6576581" y="3684492"/>
            <a:ext cx="5134838" cy="6348888"/>
          </a:xfrm>
          <a:custGeom>
            <a:avLst/>
            <a:gdLst/>
            <a:ahLst/>
            <a:cxnLst/>
            <a:rect r="r" b="b" t="t" l="l"/>
            <a:pathLst>
              <a:path h="6348888" w="5134838">
                <a:moveTo>
                  <a:pt x="0" y="0"/>
                </a:moveTo>
                <a:lnTo>
                  <a:pt x="5134838" y="0"/>
                </a:lnTo>
                <a:lnTo>
                  <a:pt x="5134838" y="6348888"/>
                </a:lnTo>
                <a:lnTo>
                  <a:pt x="0" y="6348888"/>
                </a:lnTo>
                <a:lnTo>
                  <a:pt x="0" y="0"/>
                </a:lnTo>
                <a:close/>
              </a:path>
            </a:pathLst>
          </a:custGeom>
          <a:blipFill>
            <a:blip r:embed="rId3"/>
            <a:stretch>
              <a:fillRect l="0" t="0" r="0" b="0"/>
            </a:stretch>
          </a:blipFill>
        </p:spPr>
      </p:sp>
      <p:sp>
        <p:nvSpPr>
          <p:cNvPr name="TextBox 4" id="4"/>
          <p:cNvSpPr txBox="true"/>
          <p:nvPr/>
        </p:nvSpPr>
        <p:spPr>
          <a:xfrm rot="0">
            <a:off x="2234282" y="428625"/>
            <a:ext cx="13819436" cy="1598295"/>
          </a:xfrm>
          <a:prstGeom prst="rect">
            <a:avLst/>
          </a:prstGeom>
        </p:spPr>
        <p:txBody>
          <a:bodyPr anchor="t" rtlCol="false" tIns="0" lIns="0" bIns="0" rIns="0">
            <a:spAutoFit/>
          </a:bodyPr>
          <a:lstStyle/>
          <a:p>
            <a:pPr algn="ctr">
              <a:lnSpc>
                <a:spcPts val="4995"/>
              </a:lnSpc>
              <a:spcBef>
                <a:spcPct val="0"/>
              </a:spcBef>
            </a:pPr>
            <a:r>
              <a:rPr lang="en-US" sz="4500">
                <a:solidFill>
                  <a:srgbClr val="000000"/>
                </a:solidFill>
                <a:latin typeface="DM Serif Display"/>
              </a:rPr>
              <a:t>Variables illustratives quantitatives</a:t>
            </a:r>
          </a:p>
          <a:p>
            <a:pPr algn="ctr">
              <a:lnSpc>
                <a:spcPts val="3885"/>
              </a:lnSpc>
              <a:spcBef>
                <a:spcPct val="0"/>
              </a:spcBef>
            </a:pPr>
          </a:p>
          <a:p>
            <a:pPr algn="ctr">
              <a:lnSpc>
                <a:spcPts val="3885"/>
              </a:lnSpc>
              <a:spcBef>
                <a:spcPct val="0"/>
              </a:spcBef>
            </a:pPr>
            <a:r>
              <a:rPr lang="en-US" sz="3500">
                <a:solidFill>
                  <a:srgbClr val="000000"/>
                </a:solidFill>
                <a:latin typeface="DM Serif Display"/>
              </a:rPr>
              <a:t>Nous récupérons les variables quantitatives dans une structure à part.</a:t>
            </a:r>
          </a:p>
        </p:txBody>
      </p:sp>
    </p:spTree>
  </p:cSld>
  <p:clrMapOvr>
    <a:masterClrMapping/>
  </p:clrMapOvr>
</p:sld>
</file>

<file path=ppt/slides/slide59.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0" y="4619958"/>
            <a:ext cx="18288000" cy="2430780"/>
          </a:xfrm>
          <a:prstGeom prst="rect">
            <a:avLst/>
          </a:prstGeom>
        </p:spPr>
        <p:txBody>
          <a:bodyPr anchor="t" rtlCol="false" tIns="0" lIns="0" bIns="0" rIns="0">
            <a:spAutoFit/>
          </a:bodyPr>
          <a:lstStyle/>
          <a:p>
            <a:pPr>
              <a:lnSpc>
                <a:spcPts val="3885"/>
              </a:lnSpc>
              <a:spcBef>
                <a:spcPct val="0"/>
              </a:spcBef>
            </a:pPr>
            <a:r>
              <a:rPr lang="en-US" sz="3500">
                <a:solidFill>
                  <a:srgbClr val="000000"/>
                </a:solidFill>
                <a:latin typeface="DM Serif Display"/>
              </a:rPr>
              <a:t>Calculez les corrélations entre les variables supplémentaires quantitatives et les axes factoriels en utilisant la fonction corrcoef(). </a:t>
            </a:r>
          </a:p>
          <a:p>
            <a:pPr>
              <a:lnSpc>
                <a:spcPts val="3885"/>
              </a:lnSpc>
              <a:spcBef>
                <a:spcPct val="0"/>
              </a:spcBef>
            </a:pPr>
          </a:p>
          <a:p>
            <a:pPr>
              <a:lnSpc>
                <a:spcPts val="3885"/>
              </a:lnSpc>
              <a:spcBef>
                <a:spcPct val="0"/>
              </a:spcBef>
            </a:pPr>
            <a:r>
              <a:rPr lang="en-US" sz="3500">
                <a:solidFill>
                  <a:srgbClr val="000000"/>
                </a:solidFill>
                <a:latin typeface="DM Serif Display"/>
              </a:rPr>
              <a:t>Cette fonction permet de calculer la corrélation entre les valeurs de la variable quantitative et les coordonnées des observations sur l'axe factoriel correspondant.</a:t>
            </a:r>
          </a:p>
        </p:txBody>
      </p:sp>
      <p:sp>
        <p:nvSpPr>
          <p:cNvPr name="TextBox 3" id="3"/>
          <p:cNvSpPr txBox="true"/>
          <p:nvPr/>
        </p:nvSpPr>
        <p:spPr>
          <a:xfrm rot="0">
            <a:off x="0" y="1085850"/>
            <a:ext cx="18288000" cy="20836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L</a:t>
            </a:r>
            <a:r>
              <a:rPr lang="en-US" sz="7299">
                <a:solidFill>
                  <a:srgbClr val="000000"/>
                </a:solidFill>
                <a:latin typeface="DM Serif Display"/>
              </a:rPr>
              <a:t>es corrélations des variables supplémentaires quantitatives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1823264" y="4314480"/>
            <a:ext cx="14641472" cy="829020"/>
          </a:xfrm>
          <a:prstGeom prst="rect">
            <a:avLst/>
          </a:prstGeom>
        </p:spPr>
        <p:txBody>
          <a:bodyPr anchor="t" rtlCol="false" tIns="0" lIns="0" bIns="0" rIns="0">
            <a:spAutoFit/>
          </a:bodyPr>
          <a:lstStyle/>
          <a:p>
            <a:pPr algn="ctr">
              <a:lnSpc>
                <a:spcPts val="6805"/>
              </a:lnSpc>
            </a:pPr>
            <a:r>
              <a:rPr lang="en-US" sz="4861" spc="-97">
                <a:solidFill>
                  <a:srgbClr val="000000"/>
                </a:solidFill>
                <a:latin typeface="DM Serif Display"/>
              </a:rPr>
              <a:t>Charger les données depuis un fichier CSV </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752329"/>
            <a:ext cx="16230600" cy="3636857"/>
          </a:xfrm>
          <a:custGeom>
            <a:avLst/>
            <a:gdLst/>
            <a:ahLst/>
            <a:cxnLst/>
            <a:rect r="r" b="b" t="t" l="l"/>
            <a:pathLst>
              <a:path h="3636857" w="16230600">
                <a:moveTo>
                  <a:pt x="0" y="0"/>
                </a:moveTo>
                <a:lnTo>
                  <a:pt x="16230600" y="0"/>
                </a:lnTo>
                <a:lnTo>
                  <a:pt x="16230600" y="3636856"/>
                </a:lnTo>
                <a:lnTo>
                  <a:pt x="0" y="3636856"/>
                </a:lnTo>
                <a:lnTo>
                  <a:pt x="0" y="0"/>
                </a:lnTo>
                <a:close/>
              </a:path>
            </a:pathLst>
          </a:custGeom>
          <a:blipFill>
            <a:blip r:embed="rId2"/>
            <a:stretch>
              <a:fillRect l="0" t="0" r="0" b="0"/>
            </a:stretch>
          </a:blipFill>
        </p:spPr>
      </p:sp>
      <p:sp>
        <p:nvSpPr>
          <p:cNvPr name="Freeform 3" id="3"/>
          <p:cNvSpPr/>
          <p:nvPr/>
        </p:nvSpPr>
        <p:spPr>
          <a:xfrm flipH="false" flipV="false" rot="0">
            <a:off x="1028700" y="4930474"/>
            <a:ext cx="16230600" cy="4788445"/>
          </a:xfrm>
          <a:custGeom>
            <a:avLst/>
            <a:gdLst/>
            <a:ahLst/>
            <a:cxnLst/>
            <a:rect r="r" b="b" t="t" l="l"/>
            <a:pathLst>
              <a:path h="4788445" w="16230600">
                <a:moveTo>
                  <a:pt x="0" y="0"/>
                </a:moveTo>
                <a:lnTo>
                  <a:pt x="16230600" y="0"/>
                </a:lnTo>
                <a:lnTo>
                  <a:pt x="16230600" y="4788445"/>
                </a:lnTo>
                <a:lnTo>
                  <a:pt x="0" y="4788445"/>
                </a:lnTo>
                <a:lnTo>
                  <a:pt x="0" y="0"/>
                </a:lnTo>
                <a:close/>
              </a:path>
            </a:pathLst>
          </a:custGeom>
          <a:blipFill>
            <a:blip r:embed="rId3"/>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0" y="5181600"/>
            <a:ext cx="18288000" cy="1459230"/>
          </a:xfrm>
          <a:prstGeom prst="rect">
            <a:avLst/>
          </a:prstGeom>
        </p:spPr>
        <p:txBody>
          <a:bodyPr anchor="t" rtlCol="false" tIns="0" lIns="0" bIns="0" rIns="0">
            <a:spAutoFit/>
          </a:bodyPr>
          <a:lstStyle/>
          <a:p>
            <a:pPr algn="ctr">
              <a:lnSpc>
                <a:spcPts val="3885"/>
              </a:lnSpc>
              <a:spcBef>
                <a:spcPct val="0"/>
              </a:spcBef>
            </a:pPr>
            <a:r>
              <a:rPr lang="en-US" sz="3500">
                <a:solidFill>
                  <a:srgbClr val="000000"/>
                </a:solidFill>
                <a:latin typeface="DM Serif Display"/>
              </a:rPr>
              <a:t>Maintenant, nous souhaitons positionner les variables supplémentaires dans le cercle des corrélations en utilisant leurs nouvelles coordonnées des corrélations avec les axes factoriels</a:t>
            </a:r>
          </a:p>
        </p:txBody>
      </p:sp>
      <p:sp>
        <p:nvSpPr>
          <p:cNvPr name="TextBox 3" id="3"/>
          <p:cNvSpPr txBox="true"/>
          <p:nvPr/>
        </p:nvSpPr>
        <p:spPr>
          <a:xfrm rot="0">
            <a:off x="3869382" y="2924938"/>
            <a:ext cx="10549235" cy="10549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L</a:t>
            </a:r>
            <a:r>
              <a:rPr lang="en-US" sz="7299">
                <a:solidFill>
                  <a:srgbClr val="000000"/>
                </a:solidFill>
                <a:latin typeface="DM Serif Display"/>
              </a:rPr>
              <a:t>e cercle des corrélations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6972" y="320296"/>
            <a:ext cx="15574057" cy="9646408"/>
          </a:xfrm>
          <a:custGeom>
            <a:avLst/>
            <a:gdLst/>
            <a:ahLst/>
            <a:cxnLst/>
            <a:rect r="r" b="b" t="t" l="l"/>
            <a:pathLst>
              <a:path h="9646408" w="15574057">
                <a:moveTo>
                  <a:pt x="0" y="0"/>
                </a:moveTo>
                <a:lnTo>
                  <a:pt x="15574056" y="0"/>
                </a:lnTo>
                <a:lnTo>
                  <a:pt x="15574056" y="9646408"/>
                </a:lnTo>
                <a:lnTo>
                  <a:pt x="0" y="9646408"/>
                </a:lnTo>
                <a:lnTo>
                  <a:pt x="0" y="0"/>
                </a:lnTo>
                <a:close/>
              </a:path>
            </a:pathLst>
          </a:custGeom>
          <a:blipFill>
            <a:blip r:embed="rId2"/>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27552" y="377688"/>
            <a:ext cx="10432896" cy="9531625"/>
          </a:xfrm>
          <a:custGeom>
            <a:avLst/>
            <a:gdLst/>
            <a:ahLst/>
            <a:cxnLst/>
            <a:rect r="r" b="b" t="t" l="l"/>
            <a:pathLst>
              <a:path h="9531625" w="10432896">
                <a:moveTo>
                  <a:pt x="0" y="0"/>
                </a:moveTo>
                <a:lnTo>
                  <a:pt x="10432896" y="0"/>
                </a:lnTo>
                <a:lnTo>
                  <a:pt x="10432896" y="9531624"/>
                </a:lnTo>
                <a:lnTo>
                  <a:pt x="0" y="9531624"/>
                </a:lnTo>
                <a:lnTo>
                  <a:pt x="0" y="0"/>
                </a:lnTo>
                <a:close/>
              </a:path>
            </a:pathLst>
          </a:custGeom>
          <a:blipFill>
            <a:blip r:embed="rId2"/>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2331393" y="1085850"/>
            <a:ext cx="13625215" cy="10549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Variables illustratives qualitative</a:t>
            </a:r>
          </a:p>
        </p:txBody>
      </p:sp>
      <p:sp>
        <p:nvSpPr>
          <p:cNvPr name="TextBox 3" id="3"/>
          <p:cNvSpPr txBox="true"/>
          <p:nvPr/>
        </p:nvSpPr>
        <p:spPr>
          <a:xfrm rot="0">
            <a:off x="514350" y="3707680"/>
            <a:ext cx="17259300" cy="4554855"/>
          </a:xfrm>
          <a:prstGeom prst="rect">
            <a:avLst/>
          </a:prstGeom>
        </p:spPr>
        <p:txBody>
          <a:bodyPr anchor="t" rtlCol="false" tIns="0" lIns="0" bIns="0" rIns="0">
            <a:spAutoFit/>
          </a:bodyPr>
          <a:lstStyle/>
          <a:p>
            <a:pPr>
              <a:lnSpc>
                <a:spcPts val="3885"/>
              </a:lnSpc>
              <a:spcBef>
                <a:spcPct val="0"/>
              </a:spcBef>
            </a:pPr>
            <a:r>
              <a:rPr lang="en-US" sz="3500">
                <a:solidFill>
                  <a:srgbClr val="000000"/>
                </a:solidFill>
                <a:latin typeface="DM Serif Display"/>
              </a:rPr>
              <a:t>L'objectif de cette section est de représenter les positions des barycentres conditionnels dans le plan factoriel.</a:t>
            </a:r>
          </a:p>
          <a:p>
            <a:pPr>
              <a:lnSpc>
                <a:spcPts val="3885"/>
              </a:lnSpc>
              <a:spcBef>
                <a:spcPct val="0"/>
              </a:spcBef>
            </a:pPr>
          </a:p>
          <a:p>
            <a:pPr>
              <a:lnSpc>
                <a:spcPts val="3885"/>
              </a:lnSpc>
              <a:spcBef>
                <a:spcPct val="0"/>
              </a:spcBef>
            </a:pPr>
            <a:r>
              <a:rPr lang="en-US" sz="3500">
                <a:solidFill>
                  <a:srgbClr val="000000"/>
                </a:solidFill>
                <a:latin typeface="DM Serif Display"/>
              </a:rPr>
              <a:t>Voici les étapes des traitements  :</a:t>
            </a:r>
          </a:p>
          <a:p>
            <a:pPr>
              <a:lnSpc>
                <a:spcPts val="3885"/>
              </a:lnSpc>
              <a:spcBef>
                <a:spcPct val="0"/>
              </a:spcBef>
            </a:pPr>
          </a:p>
          <a:p>
            <a:pPr marL="755651" indent="-377825" lvl="1">
              <a:lnSpc>
                <a:spcPts val="5985"/>
              </a:lnSpc>
              <a:buFont typeface="Arial"/>
              <a:buChar char="•"/>
            </a:pPr>
            <a:r>
              <a:rPr lang="en-US" sz="3500">
                <a:solidFill>
                  <a:srgbClr val="000000"/>
                </a:solidFill>
                <a:latin typeface="DM Serif Display"/>
              </a:rPr>
              <a:t>Récupérer les variables qualitatives.</a:t>
            </a:r>
          </a:p>
          <a:p>
            <a:pPr marL="755651" indent="-377825" lvl="1">
              <a:lnSpc>
                <a:spcPts val="5985"/>
              </a:lnSpc>
              <a:buFont typeface="Arial"/>
              <a:buChar char="•"/>
            </a:pPr>
            <a:r>
              <a:rPr lang="en-US" sz="3500">
                <a:solidFill>
                  <a:srgbClr val="000000"/>
                </a:solidFill>
                <a:latin typeface="DM Serif Display"/>
              </a:rPr>
              <a:t>Récupérer la liste des modalités.</a:t>
            </a:r>
          </a:p>
          <a:p>
            <a:pPr marL="755651" indent="-377825" lvl="1">
              <a:lnSpc>
                <a:spcPts val="5985"/>
              </a:lnSpc>
              <a:buFont typeface="Arial"/>
              <a:buChar char="•"/>
            </a:pPr>
            <a:r>
              <a:rPr lang="en-US" sz="3500">
                <a:solidFill>
                  <a:srgbClr val="000000"/>
                </a:solidFill>
                <a:latin typeface="DM Serif Display"/>
              </a:rPr>
              <a:t>Calculer les positions des barycentres conditionnels dans le plan factoriel.</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5127" y="5446749"/>
            <a:ext cx="9528026" cy="1727303"/>
          </a:xfrm>
          <a:custGeom>
            <a:avLst/>
            <a:gdLst/>
            <a:ahLst/>
            <a:cxnLst/>
            <a:rect r="r" b="b" t="t" l="l"/>
            <a:pathLst>
              <a:path h="1727303" w="9528026">
                <a:moveTo>
                  <a:pt x="0" y="0"/>
                </a:moveTo>
                <a:lnTo>
                  <a:pt x="9528026" y="0"/>
                </a:lnTo>
                <a:lnTo>
                  <a:pt x="9528026" y="1727303"/>
                </a:lnTo>
                <a:lnTo>
                  <a:pt x="0" y="1727303"/>
                </a:lnTo>
                <a:lnTo>
                  <a:pt x="0" y="0"/>
                </a:lnTo>
                <a:close/>
              </a:path>
            </a:pathLst>
          </a:custGeom>
          <a:blipFill>
            <a:blip r:embed="rId2"/>
            <a:stretch>
              <a:fillRect l="0" t="0" r="0" b="0"/>
            </a:stretch>
          </a:blipFill>
        </p:spPr>
      </p:sp>
      <p:sp>
        <p:nvSpPr>
          <p:cNvPr name="Freeform 3" id="3"/>
          <p:cNvSpPr/>
          <p:nvPr/>
        </p:nvSpPr>
        <p:spPr>
          <a:xfrm flipH="false" flipV="false" rot="0">
            <a:off x="13496853" y="1994170"/>
            <a:ext cx="3525694" cy="8292830"/>
          </a:xfrm>
          <a:custGeom>
            <a:avLst/>
            <a:gdLst/>
            <a:ahLst/>
            <a:cxnLst/>
            <a:rect r="r" b="b" t="t" l="l"/>
            <a:pathLst>
              <a:path h="8292830" w="3525694">
                <a:moveTo>
                  <a:pt x="0" y="0"/>
                </a:moveTo>
                <a:lnTo>
                  <a:pt x="3525694" y="0"/>
                </a:lnTo>
                <a:lnTo>
                  <a:pt x="3525694" y="8292830"/>
                </a:lnTo>
                <a:lnTo>
                  <a:pt x="0" y="8292830"/>
                </a:lnTo>
                <a:lnTo>
                  <a:pt x="0" y="0"/>
                </a:lnTo>
                <a:close/>
              </a:path>
            </a:pathLst>
          </a:custGeom>
          <a:blipFill>
            <a:blip r:embed="rId3"/>
            <a:stretch>
              <a:fillRect l="0" t="0" r="0" b="0"/>
            </a:stretch>
          </a:blipFill>
        </p:spPr>
      </p:sp>
      <p:sp>
        <p:nvSpPr>
          <p:cNvPr name="TextBox 4" id="4"/>
          <p:cNvSpPr txBox="true"/>
          <p:nvPr/>
        </p:nvSpPr>
        <p:spPr>
          <a:xfrm rot="0">
            <a:off x="0" y="2667882"/>
            <a:ext cx="12484205" cy="973455"/>
          </a:xfrm>
          <a:prstGeom prst="rect">
            <a:avLst/>
          </a:prstGeom>
        </p:spPr>
        <p:txBody>
          <a:bodyPr anchor="t" rtlCol="false" tIns="0" lIns="0" bIns="0" rIns="0">
            <a:spAutoFit/>
          </a:bodyPr>
          <a:lstStyle/>
          <a:p>
            <a:pPr algn="ctr">
              <a:lnSpc>
                <a:spcPts val="3885"/>
              </a:lnSpc>
              <a:spcBef>
                <a:spcPct val="0"/>
              </a:spcBef>
            </a:pPr>
            <a:r>
              <a:rPr lang="en-US" sz="3500">
                <a:solidFill>
                  <a:srgbClr val="000000"/>
                </a:solidFill>
                <a:latin typeface="DM Serif Display"/>
              </a:rPr>
              <a:t>Nous souhaitons isoler la variable illustrative qualitative dans une structure spécifique.</a:t>
            </a:r>
          </a:p>
        </p:txBody>
      </p:sp>
      <p:sp>
        <p:nvSpPr>
          <p:cNvPr name="TextBox 5" id="5"/>
          <p:cNvSpPr txBox="true"/>
          <p:nvPr/>
        </p:nvSpPr>
        <p:spPr>
          <a:xfrm rot="0">
            <a:off x="2331393" y="529781"/>
            <a:ext cx="13625215" cy="10549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Variables illustratives qualitative</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03747" y="4532748"/>
            <a:ext cx="9280506" cy="3125394"/>
          </a:xfrm>
          <a:custGeom>
            <a:avLst/>
            <a:gdLst/>
            <a:ahLst/>
            <a:cxnLst/>
            <a:rect r="r" b="b" t="t" l="l"/>
            <a:pathLst>
              <a:path h="3125394" w="9280506">
                <a:moveTo>
                  <a:pt x="0" y="0"/>
                </a:moveTo>
                <a:lnTo>
                  <a:pt x="9280506" y="0"/>
                </a:lnTo>
                <a:lnTo>
                  <a:pt x="9280506" y="3125394"/>
                </a:lnTo>
                <a:lnTo>
                  <a:pt x="0" y="3125394"/>
                </a:lnTo>
                <a:lnTo>
                  <a:pt x="0" y="0"/>
                </a:lnTo>
                <a:close/>
              </a:path>
            </a:pathLst>
          </a:custGeom>
          <a:blipFill>
            <a:blip r:embed="rId2"/>
            <a:stretch>
              <a:fillRect l="0" t="0" r="0" b="0"/>
            </a:stretch>
          </a:blipFill>
        </p:spPr>
      </p:sp>
      <p:sp>
        <p:nvSpPr>
          <p:cNvPr name="TextBox 3" id="3"/>
          <p:cNvSpPr txBox="true"/>
          <p:nvPr/>
        </p:nvSpPr>
        <p:spPr>
          <a:xfrm rot="0">
            <a:off x="4934024" y="2790740"/>
            <a:ext cx="8419951" cy="487680"/>
          </a:xfrm>
          <a:prstGeom prst="rect">
            <a:avLst/>
          </a:prstGeom>
        </p:spPr>
        <p:txBody>
          <a:bodyPr anchor="t" rtlCol="false" tIns="0" lIns="0" bIns="0" rIns="0">
            <a:spAutoFit/>
          </a:bodyPr>
          <a:lstStyle/>
          <a:p>
            <a:pPr algn="ctr">
              <a:lnSpc>
                <a:spcPts val="3885"/>
              </a:lnSpc>
              <a:spcBef>
                <a:spcPct val="0"/>
              </a:spcBef>
            </a:pPr>
            <a:r>
              <a:rPr lang="en-US" sz="3500">
                <a:solidFill>
                  <a:srgbClr val="000000"/>
                </a:solidFill>
                <a:latin typeface="DM Serif Display"/>
              </a:rPr>
              <a:t>Puis nous récupérons la liste des modalités</a:t>
            </a:r>
          </a:p>
        </p:txBody>
      </p:sp>
    </p:spTree>
  </p:cSld>
  <p:clrMapOvr>
    <a:masterClrMapping/>
  </p:clrMapOvr>
</p:sld>
</file>

<file path=ppt/slides/slide67.xml><?xml version="1.0" encoding="utf-8"?>
<p:sld xmlns:p="http://schemas.openxmlformats.org/presentationml/2006/main" xmlns:a="http://schemas.openxmlformats.org/drawingml/2006/main">
  <p:cSld>
    <p:bg>
      <p:bgPr>
        <a:solidFill>
          <a:srgbClr val="F4F0E0"/>
        </a:solidFill>
      </p:bgPr>
    </p:bg>
    <p:spTree>
      <p:nvGrpSpPr>
        <p:cNvPr id="1" name=""/>
        <p:cNvGrpSpPr/>
        <p:nvPr/>
      </p:nvGrpSpPr>
      <p:grpSpPr>
        <a:xfrm>
          <a:off x="0" y="0"/>
          <a:ext cx="0" cy="0"/>
          <a:chOff x="0" y="0"/>
          <a:chExt cx="0" cy="0"/>
        </a:xfrm>
      </p:grpSpPr>
      <p:sp>
        <p:nvSpPr>
          <p:cNvPr name="TextBox 2" id="2"/>
          <p:cNvSpPr txBox="true"/>
          <p:nvPr/>
        </p:nvSpPr>
        <p:spPr>
          <a:xfrm rot="0">
            <a:off x="514350" y="3427095"/>
            <a:ext cx="17259300" cy="5831205"/>
          </a:xfrm>
          <a:prstGeom prst="rect">
            <a:avLst/>
          </a:prstGeom>
        </p:spPr>
        <p:txBody>
          <a:bodyPr anchor="t" rtlCol="false" tIns="0" lIns="0" bIns="0" rIns="0">
            <a:spAutoFit/>
          </a:bodyPr>
          <a:lstStyle/>
          <a:p>
            <a:pPr>
              <a:lnSpc>
                <a:spcPts val="3885"/>
              </a:lnSpc>
              <a:spcBef>
                <a:spcPct val="0"/>
              </a:spcBef>
            </a:pPr>
            <a:r>
              <a:rPr lang="en-US" sz="3500">
                <a:solidFill>
                  <a:srgbClr val="000000"/>
                </a:solidFill>
                <a:latin typeface="DM Serif Display"/>
              </a:rPr>
              <a:t>Pour calculer les positions des barycentres conditionnels dans le plan factoriel, nous allons définir une structure de données intermédiaire avec les coordonnées factorielles des individus ('F1' et 'F2') ainsi que les modalités de la variable illustrative qualitative ('Finition').</a:t>
            </a:r>
          </a:p>
          <a:p>
            <a:pPr>
              <a:lnSpc>
                <a:spcPts val="3885"/>
              </a:lnSpc>
              <a:spcBef>
                <a:spcPct val="0"/>
              </a:spcBef>
            </a:pPr>
          </a:p>
          <a:p>
            <a:pPr>
              <a:lnSpc>
                <a:spcPts val="3885"/>
              </a:lnSpc>
              <a:spcBef>
                <a:spcPct val="0"/>
              </a:spcBef>
            </a:pPr>
            <a:r>
              <a:rPr lang="en-US" sz="3500">
                <a:solidFill>
                  <a:srgbClr val="000000"/>
                </a:solidFill>
                <a:latin typeface="DM Serif Display"/>
              </a:rPr>
              <a:t> Ensuite, pour le calcul des moyennes conditionnelles, nous utiliserons la fonction pivot_table() afin de calculer les moyennes conditionnelles des coordonnées factorielles (F1 et F2) pour chaque modalité de la variable qualitative.</a:t>
            </a:r>
          </a:p>
          <a:p>
            <a:pPr>
              <a:lnSpc>
                <a:spcPts val="3885"/>
              </a:lnSpc>
              <a:spcBef>
                <a:spcPct val="0"/>
              </a:spcBef>
            </a:pPr>
          </a:p>
          <a:p>
            <a:pPr>
              <a:lnSpc>
                <a:spcPts val="3885"/>
              </a:lnSpc>
              <a:spcBef>
                <a:spcPct val="0"/>
              </a:spcBef>
            </a:pPr>
            <a:r>
              <a:rPr lang="en-US" sz="3500">
                <a:solidFill>
                  <a:srgbClr val="000000"/>
                </a:solidFill>
                <a:latin typeface="DM Serif Display"/>
              </a:rPr>
              <a:t>Cette opération vise à comprendre la structure des données multidimensionnelles en mettant en évidence les regroupements et les différences entre les différentes modalités de la variable qualitative</a:t>
            </a:r>
          </a:p>
        </p:txBody>
      </p:sp>
      <p:sp>
        <p:nvSpPr>
          <p:cNvPr name="TextBox 3" id="3"/>
          <p:cNvSpPr txBox="true"/>
          <p:nvPr/>
        </p:nvSpPr>
        <p:spPr>
          <a:xfrm rot="0">
            <a:off x="0" y="875192"/>
            <a:ext cx="18288000" cy="20836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B</a:t>
            </a:r>
            <a:r>
              <a:rPr lang="en-US" sz="7299">
                <a:solidFill>
                  <a:srgbClr val="000000"/>
                </a:solidFill>
                <a:latin typeface="DM Serif Display"/>
              </a:rPr>
              <a:t>arycentres conditionnels dans le plan factoriel</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3886" y="3594495"/>
            <a:ext cx="16680229" cy="4571990"/>
          </a:xfrm>
          <a:custGeom>
            <a:avLst/>
            <a:gdLst/>
            <a:ahLst/>
            <a:cxnLst/>
            <a:rect r="r" b="b" t="t" l="l"/>
            <a:pathLst>
              <a:path h="4571990" w="16680229">
                <a:moveTo>
                  <a:pt x="0" y="0"/>
                </a:moveTo>
                <a:lnTo>
                  <a:pt x="16680228" y="0"/>
                </a:lnTo>
                <a:lnTo>
                  <a:pt x="16680228" y="4571990"/>
                </a:lnTo>
                <a:lnTo>
                  <a:pt x="0" y="4571990"/>
                </a:lnTo>
                <a:lnTo>
                  <a:pt x="0" y="0"/>
                </a:lnTo>
                <a:close/>
              </a:path>
            </a:pathLst>
          </a:custGeom>
          <a:blipFill>
            <a:blip r:embed="rId2"/>
            <a:stretch>
              <a:fillRect l="0" t="0" r="0" b="0"/>
            </a:stretch>
          </a:blipFill>
        </p:spPr>
      </p:sp>
      <p:sp>
        <p:nvSpPr>
          <p:cNvPr name="TextBox 3" id="3"/>
          <p:cNvSpPr txBox="true"/>
          <p:nvPr/>
        </p:nvSpPr>
        <p:spPr>
          <a:xfrm rot="0">
            <a:off x="0" y="690945"/>
            <a:ext cx="18288000" cy="2083689"/>
          </a:xfrm>
          <a:prstGeom prst="rect">
            <a:avLst/>
          </a:prstGeom>
        </p:spPr>
        <p:txBody>
          <a:bodyPr anchor="t" rtlCol="false" tIns="0" lIns="0" bIns="0" rIns="0">
            <a:spAutoFit/>
          </a:bodyPr>
          <a:lstStyle/>
          <a:p>
            <a:pPr algn="ctr">
              <a:lnSpc>
                <a:spcPts val="8102"/>
              </a:lnSpc>
              <a:spcBef>
                <a:spcPct val="0"/>
              </a:spcBef>
            </a:pPr>
            <a:r>
              <a:rPr lang="en-US" sz="7299">
                <a:solidFill>
                  <a:srgbClr val="000000"/>
                </a:solidFill>
                <a:latin typeface="DM Serif Display"/>
              </a:rPr>
              <a:t>B</a:t>
            </a:r>
            <a:r>
              <a:rPr lang="en-US" sz="7299">
                <a:solidFill>
                  <a:srgbClr val="000000"/>
                </a:solidFill>
                <a:latin typeface="DM Serif Display"/>
              </a:rPr>
              <a:t>arycentres conditionnels dans le plan factoriel</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43987" y="3039068"/>
            <a:ext cx="14600026" cy="4208864"/>
            <a:chOff x="0" y="0"/>
            <a:chExt cx="2819502" cy="812800"/>
          </a:xfrm>
        </p:grpSpPr>
        <p:sp>
          <p:nvSpPr>
            <p:cNvPr name="Freeform 6" id="6"/>
            <p:cNvSpPr/>
            <p:nvPr/>
          </p:nvSpPr>
          <p:spPr>
            <a:xfrm flipH="false" flipV="false" rot="0">
              <a:off x="0" y="0"/>
              <a:ext cx="2819503" cy="812800"/>
            </a:xfrm>
            <a:custGeom>
              <a:avLst/>
              <a:gdLst/>
              <a:ahLst/>
              <a:cxnLst/>
              <a:rect r="r" b="b" t="t" l="l"/>
              <a:pathLst>
                <a:path h="812800" w="2819503">
                  <a:moveTo>
                    <a:pt x="0" y="0"/>
                  </a:moveTo>
                  <a:lnTo>
                    <a:pt x="2819503" y="0"/>
                  </a:lnTo>
                  <a:lnTo>
                    <a:pt x="2819503"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2819502" cy="831850"/>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1843987" y="4501186"/>
            <a:ext cx="14600026" cy="2527781"/>
          </a:xfrm>
          <a:prstGeom prst="rect">
            <a:avLst/>
          </a:prstGeom>
        </p:spPr>
        <p:txBody>
          <a:bodyPr anchor="t" rtlCol="false" tIns="0" lIns="0" bIns="0" rIns="0">
            <a:spAutoFit/>
          </a:bodyPr>
          <a:lstStyle/>
          <a:p>
            <a:pPr algn="ctr">
              <a:lnSpc>
                <a:spcPts val="10129"/>
              </a:lnSpc>
            </a:pPr>
            <a:r>
              <a:rPr lang="en-US" sz="7340" spc="719">
                <a:solidFill>
                  <a:srgbClr val="231F20"/>
                </a:solidFill>
                <a:latin typeface="Oswald Bold"/>
              </a:rPr>
              <a:t>LA DÉCOMPOSITION EN VALEURS SINGULIÈRES</a:t>
            </a:r>
          </a:p>
        </p:txBody>
      </p:sp>
      <p:sp>
        <p:nvSpPr>
          <p:cNvPr name="TextBox 9" id="9"/>
          <p:cNvSpPr txBox="true"/>
          <p:nvPr/>
        </p:nvSpPr>
        <p:spPr>
          <a:xfrm rot="0">
            <a:off x="4795969" y="2854296"/>
            <a:ext cx="8696063" cy="1770715"/>
          </a:xfrm>
          <a:prstGeom prst="rect">
            <a:avLst/>
          </a:prstGeom>
        </p:spPr>
        <p:txBody>
          <a:bodyPr anchor="t" rtlCol="false" tIns="0" lIns="0" bIns="0" rIns="0">
            <a:spAutoFit/>
          </a:bodyPr>
          <a:lstStyle/>
          <a:p>
            <a:pPr algn="ctr">
              <a:lnSpc>
                <a:spcPts val="14431"/>
              </a:lnSpc>
            </a:pPr>
            <a:r>
              <a:rPr lang="en-US" sz="10457" spc="1024">
                <a:solidFill>
                  <a:srgbClr val="231F20"/>
                </a:solidFill>
                <a:latin typeface="Oswald Bold"/>
              </a:rPr>
              <a:t>S.V.D.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0191" y="3509754"/>
            <a:ext cx="16230600" cy="2678956"/>
          </a:xfrm>
          <a:custGeom>
            <a:avLst/>
            <a:gdLst/>
            <a:ahLst/>
            <a:cxnLst/>
            <a:rect r="r" b="b" t="t" l="l"/>
            <a:pathLst>
              <a:path h="2678956" w="16230600">
                <a:moveTo>
                  <a:pt x="0" y="0"/>
                </a:moveTo>
                <a:lnTo>
                  <a:pt x="16230600" y="0"/>
                </a:lnTo>
                <a:lnTo>
                  <a:pt x="16230600" y="2678956"/>
                </a:lnTo>
                <a:lnTo>
                  <a:pt x="0" y="2678956"/>
                </a:lnTo>
                <a:lnTo>
                  <a:pt x="0" y="0"/>
                </a:lnTo>
                <a:close/>
              </a:path>
            </a:pathLst>
          </a:custGeom>
          <a:blipFill>
            <a:blip r:embed="rId2"/>
            <a:stretch>
              <a:fillRect l="-997" t="0" r="-997" b="-310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758785" y="1049603"/>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53135" t="0" r="-46356" b="0"/>
            </a:stretch>
          </a:blipFill>
        </p:spPr>
      </p:sp>
      <p:grpSp>
        <p:nvGrpSpPr>
          <p:cNvPr name="Group 8" id="8"/>
          <p:cNvGrpSpPr/>
          <p:nvPr/>
        </p:nvGrpSpPr>
        <p:grpSpPr>
          <a:xfrm rot="0">
            <a:off x="1028700" y="2904059"/>
            <a:ext cx="11229286" cy="4188549"/>
            <a:chOff x="0" y="0"/>
            <a:chExt cx="4302425" cy="1604814"/>
          </a:xfrm>
        </p:grpSpPr>
        <p:sp>
          <p:nvSpPr>
            <p:cNvPr name="Freeform 9" id="9"/>
            <p:cNvSpPr/>
            <p:nvPr/>
          </p:nvSpPr>
          <p:spPr>
            <a:xfrm flipH="false" flipV="false" rot="0">
              <a:off x="0" y="0"/>
              <a:ext cx="4302425" cy="1604814"/>
            </a:xfrm>
            <a:custGeom>
              <a:avLst/>
              <a:gdLst/>
              <a:ahLst/>
              <a:cxnLst/>
              <a:rect r="r" b="b" t="t" l="l"/>
              <a:pathLst>
                <a:path h="1604814" w="4302425">
                  <a:moveTo>
                    <a:pt x="0" y="0"/>
                  </a:moveTo>
                  <a:lnTo>
                    <a:pt x="4302425" y="0"/>
                  </a:lnTo>
                  <a:lnTo>
                    <a:pt x="4302425" y="1604814"/>
                  </a:lnTo>
                  <a:lnTo>
                    <a:pt x="0" y="1604814"/>
                  </a:lnTo>
                  <a:close/>
                </a:path>
              </a:pathLst>
            </a:custGeom>
            <a:solidFill>
              <a:srgbClr val="EFEFEF"/>
            </a:solidFill>
          </p:spPr>
        </p:sp>
        <p:sp>
          <p:nvSpPr>
            <p:cNvPr name="TextBox 10" id="10"/>
            <p:cNvSpPr txBox="true"/>
            <p:nvPr/>
          </p:nvSpPr>
          <p:spPr>
            <a:xfrm>
              <a:off x="0" y="-19050"/>
              <a:ext cx="4302425" cy="1623864"/>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307960" y="2904059"/>
            <a:ext cx="1156649" cy="1173721"/>
          </a:xfrm>
          <a:custGeom>
            <a:avLst/>
            <a:gdLst/>
            <a:ahLst/>
            <a:cxnLst/>
            <a:rect r="r" b="b" t="t" l="l"/>
            <a:pathLst>
              <a:path h="1173721" w="1156649">
                <a:moveTo>
                  <a:pt x="0" y="0"/>
                </a:moveTo>
                <a:lnTo>
                  <a:pt x="1156648" y="0"/>
                </a:lnTo>
                <a:lnTo>
                  <a:pt x="1156648"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42191" y="72100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TextBox 13" id="13"/>
          <p:cNvSpPr txBox="true"/>
          <p:nvPr/>
        </p:nvSpPr>
        <p:spPr>
          <a:xfrm rot="0">
            <a:off x="2142191" y="888605"/>
            <a:ext cx="7416941"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DEFINITION</a:t>
            </a:r>
          </a:p>
        </p:txBody>
      </p:sp>
      <p:sp>
        <p:nvSpPr>
          <p:cNvPr name="TextBox 14" id="14"/>
          <p:cNvSpPr txBox="true"/>
          <p:nvPr/>
        </p:nvSpPr>
        <p:spPr>
          <a:xfrm rot="0">
            <a:off x="2727495" y="3058202"/>
            <a:ext cx="9530491" cy="3570125"/>
          </a:xfrm>
          <a:prstGeom prst="rect">
            <a:avLst/>
          </a:prstGeom>
        </p:spPr>
        <p:txBody>
          <a:bodyPr anchor="t" rtlCol="false" tIns="0" lIns="0" bIns="0" rIns="0">
            <a:spAutoFit/>
          </a:bodyPr>
          <a:lstStyle/>
          <a:p>
            <a:pPr marL="0" indent="0" lvl="0">
              <a:lnSpc>
                <a:spcPts val="3555"/>
              </a:lnSpc>
              <a:spcBef>
                <a:spcPct val="0"/>
              </a:spcBef>
            </a:pPr>
            <a:r>
              <a:rPr lang="en-US" sz="2576" spc="252">
                <a:solidFill>
                  <a:srgbClr val="231F20"/>
                </a:solidFill>
                <a:latin typeface="DM Sans"/>
              </a:rPr>
              <a:t>La décomposition en valeurs singulières (Singular Value Decomposition en anglais, souvent abrégée en SVD) est une méthode fondamentale en algèbre linéaire et en traitement du signal. Elle consiste à décomposer une matrice quelconque en trois matrices particulières, permettant une représentation plus simple et plus informative de la matrice d'origine.</a:t>
            </a:r>
          </a:p>
        </p:txBody>
      </p:sp>
      <p:sp>
        <p:nvSpPr>
          <p:cNvPr name="Freeform 15" id="15"/>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63000" y="3875422"/>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5"/>
            <a:stretch>
              <a:fillRect l="0" t="-3528" r="0" b="-18474"/>
            </a:stretch>
          </a:blipFill>
        </p:spPr>
      </p:sp>
      <p:grpSp>
        <p:nvGrpSpPr>
          <p:cNvPr name="Group 9" id="9"/>
          <p:cNvGrpSpPr/>
          <p:nvPr/>
        </p:nvGrpSpPr>
        <p:grpSpPr>
          <a:xfrm rot="0">
            <a:off x="2163000" y="3442596"/>
            <a:ext cx="4473739" cy="636748"/>
            <a:chOff x="0" y="0"/>
            <a:chExt cx="1178269" cy="167703"/>
          </a:xfrm>
        </p:grpSpPr>
        <p:sp>
          <p:nvSpPr>
            <p:cNvPr name="Freeform 10" id="10"/>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1" id="11"/>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Compression d'images</a:t>
              </a:r>
            </a:p>
          </p:txBody>
        </p:sp>
      </p:grpSp>
      <p:sp>
        <p:nvSpPr>
          <p:cNvPr name="TextBox 12" id="12"/>
          <p:cNvSpPr txBox="true"/>
          <p:nvPr/>
        </p:nvSpPr>
        <p:spPr>
          <a:xfrm rot="0">
            <a:off x="3690980" y="566898"/>
            <a:ext cx="10906040" cy="1857054"/>
          </a:xfrm>
          <a:prstGeom prst="rect">
            <a:avLst/>
          </a:prstGeom>
        </p:spPr>
        <p:txBody>
          <a:bodyPr anchor="t" rtlCol="false" tIns="0" lIns="0" bIns="0" rIns="0">
            <a:spAutoFit/>
          </a:bodyPr>
          <a:lstStyle/>
          <a:p>
            <a:pPr algn="ctr">
              <a:lnSpc>
                <a:spcPts val="7494"/>
              </a:lnSpc>
            </a:pPr>
            <a:r>
              <a:rPr lang="en-US" sz="5430" spc="532">
                <a:solidFill>
                  <a:srgbClr val="FFFFFF"/>
                </a:solidFill>
                <a:latin typeface="Oswald Bold"/>
              </a:rPr>
              <a:t>UTILISATIONS COURANTES DE LA SVD EN INFORMATIQUE</a:t>
            </a:r>
          </a:p>
        </p:txBody>
      </p:sp>
      <p:grpSp>
        <p:nvGrpSpPr>
          <p:cNvPr name="Group 13" id="13"/>
          <p:cNvGrpSpPr/>
          <p:nvPr/>
        </p:nvGrpSpPr>
        <p:grpSpPr>
          <a:xfrm rot="0">
            <a:off x="6893475" y="3510391"/>
            <a:ext cx="9034431" cy="2808103"/>
            <a:chOff x="0" y="0"/>
            <a:chExt cx="1744696" cy="542290"/>
          </a:xfrm>
        </p:grpSpPr>
        <p:sp>
          <p:nvSpPr>
            <p:cNvPr name="Freeform 14" id="14"/>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7224667" y="3767306"/>
            <a:ext cx="8498567" cy="2041885"/>
          </a:xfrm>
          <a:prstGeom prst="rect">
            <a:avLst/>
          </a:prstGeom>
        </p:spPr>
        <p:txBody>
          <a:bodyPr anchor="t" rtlCol="false" tIns="0" lIns="0" bIns="0" rIns="0">
            <a:spAutoFit/>
          </a:bodyPr>
          <a:lstStyle/>
          <a:p>
            <a:pPr marL="427768" indent="-213884" lvl="1">
              <a:lnSpc>
                <a:spcPts val="2734"/>
              </a:lnSpc>
              <a:buFont typeface="Arial"/>
              <a:buChar char="•"/>
            </a:pPr>
            <a:r>
              <a:rPr lang="en-US" sz="1981" spc="194">
                <a:solidFill>
                  <a:srgbClr val="231F20"/>
                </a:solidFill>
                <a:latin typeface="DM Sans"/>
              </a:rPr>
              <a:t>La SVD est utilisée dans des techniques de compression d'images telles que la compression JPEG. En décomposant une image en valeurs singulières, il est possible de représenter l'image avec moins d'informations tout en préservant une qualité visuelle acceptable.</a:t>
            </a:r>
          </a:p>
        </p:txBody>
      </p:sp>
      <p:sp>
        <p:nvSpPr>
          <p:cNvPr name="Freeform 17" id="17"/>
          <p:cNvSpPr/>
          <p:nvPr/>
        </p:nvSpPr>
        <p:spPr>
          <a:xfrm flipH="false" flipV="false" rot="0">
            <a:off x="11410691" y="6937093"/>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6"/>
            <a:stretch>
              <a:fillRect l="0" t="-11039" r="0" b="-11039"/>
            </a:stretch>
          </a:blipFill>
        </p:spPr>
      </p:sp>
      <p:grpSp>
        <p:nvGrpSpPr>
          <p:cNvPr name="Group 18" id="18"/>
          <p:cNvGrpSpPr/>
          <p:nvPr/>
        </p:nvGrpSpPr>
        <p:grpSpPr>
          <a:xfrm rot="0">
            <a:off x="11410691" y="6504266"/>
            <a:ext cx="4473739" cy="664748"/>
            <a:chOff x="0" y="0"/>
            <a:chExt cx="1178269" cy="175078"/>
          </a:xfrm>
        </p:grpSpPr>
        <p:sp>
          <p:nvSpPr>
            <p:cNvPr name="Freeform 19" id="19"/>
            <p:cNvSpPr/>
            <p:nvPr/>
          </p:nvSpPr>
          <p:spPr>
            <a:xfrm flipH="false" flipV="false" rot="0">
              <a:off x="0" y="0"/>
              <a:ext cx="1178269" cy="175078"/>
            </a:xfrm>
            <a:custGeom>
              <a:avLst/>
              <a:gdLst/>
              <a:ahLst/>
              <a:cxnLst/>
              <a:rect r="r" b="b" t="t" l="l"/>
              <a:pathLst>
                <a:path h="175078" w="1178269">
                  <a:moveTo>
                    <a:pt x="0" y="0"/>
                  </a:moveTo>
                  <a:lnTo>
                    <a:pt x="1178269" y="0"/>
                  </a:lnTo>
                  <a:lnTo>
                    <a:pt x="1178269" y="175078"/>
                  </a:lnTo>
                  <a:lnTo>
                    <a:pt x="0" y="175078"/>
                  </a:lnTo>
                  <a:close/>
                </a:path>
              </a:pathLst>
            </a:custGeom>
            <a:solidFill>
              <a:srgbClr val="1A1A1A"/>
            </a:solidFill>
          </p:spPr>
        </p:sp>
        <p:sp>
          <p:nvSpPr>
            <p:cNvPr name="TextBox 20" id="20"/>
            <p:cNvSpPr txBox="true"/>
            <p:nvPr/>
          </p:nvSpPr>
          <p:spPr>
            <a:xfrm>
              <a:off x="0" y="-47625"/>
              <a:ext cx="1178269" cy="222703"/>
            </a:xfrm>
            <a:prstGeom prst="rect">
              <a:avLst/>
            </a:prstGeom>
          </p:spPr>
          <p:txBody>
            <a:bodyPr anchor="ctr" rtlCol="false" tIns="50800" lIns="50800" bIns="50800" rIns="50800"/>
            <a:lstStyle/>
            <a:p>
              <a:pPr algn="ctr" marL="0" indent="0" lvl="0">
                <a:lnSpc>
                  <a:spcPts val="3010"/>
                </a:lnSpc>
                <a:spcBef>
                  <a:spcPct val="0"/>
                </a:spcBef>
              </a:pPr>
              <a:r>
                <a:rPr lang="en-US" sz="2181" spc="21">
                  <a:solidFill>
                    <a:srgbClr val="FFFFFF"/>
                  </a:solidFill>
                  <a:latin typeface="DM Sans Italics"/>
                </a:rPr>
                <a:t>Recommandation de contenu</a:t>
              </a:r>
            </a:p>
          </p:txBody>
        </p:sp>
      </p:grpSp>
      <p:grpSp>
        <p:nvGrpSpPr>
          <p:cNvPr name="Group 21" id="21"/>
          <p:cNvGrpSpPr/>
          <p:nvPr/>
        </p:nvGrpSpPr>
        <p:grpSpPr>
          <a:xfrm rot="0">
            <a:off x="2179166" y="6572062"/>
            <a:ext cx="9034431" cy="2808103"/>
            <a:chOff x="0" y="0"/>
            <a:chExt cx="1744696" cy="542290"/>
          </a:xfrm>
        </p:grpSpPr>
        <p:sp>
          <p:nvSpPr>
            <p:cNvPr name="Freeform 22" id="2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sp>
        <p:sp>
          <p:nvSpPr>
            <p:cNvPr name="TextBox 23" id="2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2510357" y="6828977"/>
            <a:ext cx="8512431" cy="2041885"/>
          </a:xfrm>
          <a:prstGeom prst="rect">
            <a:avLst/>
          </a:prstGeom>
        </p:spPr>
        <p:txBody>
          <a:bodyPr anchor="t" rtlCol="false" tIns="0" lIns="0" bIns="0" rIns="0">
            <a:spAutoFit/>
          </a:bodyPr>
          <a:lstStyle/>
          <a:p>
            <a:pPr marL="427768" indent="-213884" lvl="1">
              <a:lnSpc>
                <a:spcPts val="2734"/>
              </a:lnSpc>
              <a:buFont typeface="Arial"/>
              <a:buChar char="•"/>
            </a:pPr>
            <a:r>
              <a:rPr lang="en-US" sz="1981" spc="194">
                <a:solidFill>
                  <a:srgbClr val="231F20"/>
                </a:solidFill>
                <a:latin typeface="DM Sans"/>
              </a:rPr>
              <a:t> Dans les systèmes de recommandation, la SVD peut être utilisée pour décomposer une matrice d'évaluation utilisateur-article afin de découvrir des motifs cachés dans les préférences des utilisateurs et des caractéristiques des articles, permettant ainsi de générer des recommandations personnalisées.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774426" y="3863415"/>
            <a:ext cx="3474003" cy="647719"/>
            <a:chOff x="0" y="0"/>
            <a:chExt cx="914964" cy="170593"/>
          </a:xfrm>
        </p:grpSpPr>
        <p:sp>
          <p:nvSpPr>
            <p:cNvPr name="Freeform 4" id="4"/>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5" id="5"/>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U</a:t>
              </a:r>
            </a:p>
          </p:txBody>
        </p:sp>
      </p:grpSp>
      <p:sp>
        <p:nvSpPr>
          <p:cNvPr name="TextBox 6" id="6"/>
          <p:cNvSpPr txBox="true"/>
          <p:nvPr/>
        </p:nvSpPr>
        <p:spPr>
          <a:xfrm rot="0">
            <a:off x="2887170" y="1934632"/>
            <a:ext cx="11552977" cy="1166783"/>
          </a:xfrm>
          <a:prstGeom prst="rect">
            <a:avLst/>
          </a:prstGeom>
        </p:spPr>
        <p:txBody>
          <a:bodyPr anchor="t" rtlCol="false" tIns="0" lIns="0" bIns="0" rIns="0">
            <a:spAutoFit/>
          </a:bodyPr>
          <a:lstStyle/>
          <a:p>
            <a:pPr algn="ctr">
              <a:lnSpc>
                <a:spcPts val="9587"/>
              </a:lnSpc>
            </a:pPr>
            <a:r>
              <a:rPr lang="en-US" sz="6947" spc="368">
                <a:solidFill>
                  <a:srgbClr val="231F20"/>
                </a:solidFill>
                <a:latin typeface="Oswald Bold"/>
              </a:rPr>
              <a:t>M </a:t>
            </a:r>
            <a:r>
              <a:rPr lang="en-US" sz="6947" spc="368">
                <a:solidFill>
                  <a:srgbClr val="231F20"/>
                </a:solidFill>
                <a:latin typeface="Oswald Bold"/>
              </a:rPr>
              <a:t>= </a:t>
            </a:r>
            <a:r>
              <a:rPr lang="en-US" sz="6947" spc="368">
                <a:solidFill>
                  <a:srgbClr val="231F20"/>
                </a:solidFill>
                <a:latin typeface="Oswald Bold"/>
              </a:rPr>
              <a:t>U </a:t>
            </a:r>
            <a:r>
              <a:rPr lang="en-US" sz="6947" spc="368">
                <a:solidFill>
                  <a:srgbClr val="231F20"/>
                </a:solidFill>
                <a:latin typeface="Oswald Bold"/>
              </a:rPr>
              <a:t>Σ </a:t>
            </a:r>
            <a:r>
              <a:rPr lang="en-US" sz="6947" spc="368">
                <a:solidFill>
                  <a:srgbClr val="231F20"/>
                </a:solidFill>
                <a:latin typeface="Oswald Bold"/>
              </a:rPr>
              <a:t>V</a:t>
            </a:r>
            <a:r>
              <a:rPr lang="en-US" sz="6947" spc="368">
                <a:solidFill>
                  <a:srgbClr val="231F20"/>
                </a:solidFill>
                <a:latin typeface="Oswald Bold"/>
              </a:rPr>
              <a:t>T</a:t>
            </a:r>
          </a:p>
        </p:txBody>
      </p:sp>
      <p:sp>
        <p:nvSpPr>
          <p:cNvPr name="TextBox 7" id="7"/>
          <p:cNvSpPr txBox="true"/>
          <p:nvPr/>
        </p:nvSpPr>
        <p:spPr>
          <a:xfrm rot="0">
            <a:off x="1830975" y="4702466"/>
            <a:ext cx="3360904" cy="3560064"/>
          </a:xfrm>
          <a:prstGeom prst="rect">
            <a:avLst/>
          </a:prstGeom>
        </p:spPr>
        <p:txBody>
          <a:bodyPr anchor="t" rtlCol="false" tIns="0" lIns="0" bIns="0" rIns="0">
            <a:spAutoFit/>
          </a:bodyPr>
          <a:lstStyle/>
          <a:p>
            <a:pPr algn="ctr" marL="0" indent="0" lvl="0">
              <a:lnSpc>
                <a:spcPts val="3588"/>
              </a:lnSpc>
              <a:spcBef>
                <a:spcPct val="0"/>
              </a:spcBef>
            </a:pPr>
            <a:r>
              <a:rPr lang="en-US" sz="2600" spc="254">
                <a:solidFill>
                  <a:srgbClr val="231F20"/>
                </a:solidFill>
                <a:latin typeface="DM Sans"/>
              </a:rPr>
              <a:t>U</a:t>
            </a:r>
            <a:r>
              <a:rPr lang="en-US" sz="2600" spc="254">
                <a:solidFill>
                  <a:srgbClr val="231F20"/>
                </a:solidFill>
                <a:latin typeface="DM Sans"/>
                <a:ea typeface="DM Sans"/>
              </a:rPr>
              <a:t> est une matrice orthogonale 𝑚×𝑚 (c'est-à-dire que 𝑈𝑇.𝑈=𝐼, où 𝐼 est la matrice identité), constituée des vecteurs propres de 𝑀.𝑀𝑇</a:t>
            </a:r>
          </a:p>
        </p:txBody>
      </p:sp>
      <p:grpSp>
        <p:nvGrpSpPr>
          <p:cNvPr name="Group 8" id="8"/>
          <p:cNvGrpSpPr/>
          <p:nvPr/>
        </p:nvGrpSpPr>
        <p:grpSpPr>
          <a:xfrm rot="0">
            <a:off x="7218805" y="3863415"/>
            <a:ext cx="3474003" cy="647719"/>
            <a:chOff x="0" y="0"/>
            <a:chExt cx="914964" cy="170593"/>
          </a:xfrm>
        </p:grpSpPr>
        <p:sp>
          <p:nvSpPr>
            <p:cNvPr name="Freeform 9" id="9"/>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0" id="10"/>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Σ</a:t>
              </a:r>
            </a:p>
          </p:txBody>
        </p:sp>
      </p:grpSp>
      <p:sp>
        <p:nvSpPr>
          <p:cNvPr name="TextBox 11" id="11"/>
          <p:cNvSpPr txBox="true"/>
          <p:nvPr/>
        </p:nvSpPr>
        <p:spPr>
          <a:xfrm rot="0">
            <a:off x="6138875" y="4699761"/>
            <a:ext cx="6254887" cy="1769364"/>
          </a:xfrm>
          <a:prstGeom prst="rect">
            <a:avLst/>
          </a:prstGeom>
        </p:spPr>
        <p:txBody>
          <a:bodyPr anchor="t" rtlCol="false" tIns="0" lIns="0" bIns="0" rIns="0">
            <a:spAutoFit/>
          </a:bodyPr>
          <a:lstStyle/>
          <a:p>
            <a:pPr algn="ctr" marL="0" indent="0" lvl="0">
              <a:lnSpc>
                <a:spcPts val="3588"/>
              </a:lnSpc>
              <a:spcBef>
                <a:spcPct val="0"/>
              </a:spcBef>
            </a:pPr>
            <a:r>
              <a:rPr lang="en-US" sz="2600" spc="254">
                <a:solidFill>
                  <a:srgbClr val="231F20"/>
                </a:solidFill>
                <a:latin typeface="DM Sans"/>
                <a:ea typeface="DM Sans"/>
              </a:rPr>
              <a:t>est une matrice diagonale 𝑚×𝑛, contenant les valeurs singulières de 𝑀</a:t>
            </a:r>
            <a:r>
              <a:rPr lang="en-US" sz="2600" spc="254">
                <a:solidFill>
                  <a:srgbClr val="231F20"/>
                </a:solidFill>
                <a:latin typeface="DM Sans"/>
              </a:rPr>
              <a:t> sur sa diagonale, triées de manière décroissante.</a:t>
            </a:r>
          </a:p>
        </p:txBody>
      </p:sp>
      <p:grpSp>
        <p:nvGrpSpPr>
          <p:cNvPr name="Group 12" id="12"/>
          <p:cNvGrpSpPr/>
          <p:nvPr/>
        </p:nvGrpSpPr>
        <p:grpSpPr>
          <a:xfrm rot="0">
            <a:off x="13284209" y="3863415"/>
            <a:ext cx="3474003" cy="647719"/>
            <a:chOff x="0" y="0"/>
            <a:chExt cx="914964" cy="170593"/>
          </a:xfrm>
        </p:grpSpPr>
        <p:sp>
          <p:nvSpPr>
            <p:cNvPr name="Freeform 13" id="13"/>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4" id="14"/>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Bold"/>
                </a:rPr>
                <a:t>V</a:t>
              </a:r>
            </a:p>
          </p:txBody>
        </p:sp>
      </p:grpSp>
      <p:sp>
        <p:nvSpPr>
          <p:cNvPr name="TextBox 15" id="15"/>
          <p:cNvSpPr txBox="true"/>
          <p:nvPr/>
        </p:nvSpPr>
        <p:spPr>
          <a:xfrm rot="0">
            <a:off x="13340758" y="4702466"/>
            <a:ext cx="3360904" cy="2217039"/>
          </a:xfrm>
          <a:prstGeom prst="rect">
            <a:avLst/>
          </a:prstGeom>
        </p:spPr>
        <p:txBody>
          <a:bodyPr anchor="t" rtlCol="false" tIns="0" lIns="0" bIns="0" rIns="0">
            <a:spAutoFit/>
          </a:bodyPr>
          <a:lstStyle/>
          <a:p>
            <a:pPr algn="ctr" marL="0" indent="0" lvl="0">
              <a:lnSpc>
                <a:spcPts val="3588"/>
              </a:lnSpc>
              <a:spcBef>
                <a:spcPct val="0"/>
              </a:spcBef>
            </a:pPr>
            <a:r>
              <a:rPr lang="en-US" sz="2600" spc="254">
                <a:solidFill>
                  <a:srgbClr val="231F20"/>
                </a:solidFill>
                <a:latin typeface="DM Sans"/>
                <a:ea typeface="DM Sans"/>
              </a:rPr>
              <a:t>est une matrice orthogonale 𝑛×𝑛, constituée des vecteurs propres de 𝑀𝑇.𝑀</a:t>
            </a:r>
          </a:p>
        </p:txBody>
      </p:sp>
      <p:sp>
        <p:nvSpPr>
          <p:cNvPr name="Freeform 16" id="16"/>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947048" y="730231"/>
            <a:ext cx="14393904" cy="1061526"/>
          </a:xfrm>
          <a:prstGeom prst="rect">
            <a:avLst/>
          </a:prstGeom>
        </p:spPr>
        <p:txBody>
          <a:bodyPr anchor="t" rtlCol="false" tIns="0" lIns="0" bIns="0" rIns="0">
            <a:spAutoFit/>
          </a:bodyPr>
          <a:lstStyle/>
          <a:p>
            <a:pPr algn="ctr">
              <a:lnSpc>
                <a:spcPts val="4343"/>
              </a:lnSpc>
            </a:pPr>
            <a:r>
              <a:rPr lang="en-US" sz="3147" spc="166">
                <a:solidFill>
                  <a:srgbClr val="231F20"/>
                </a:solidFill>
                <a:latin typeface="Oswald Bold"/>
                <a:ea typeface="Oswald Bold"/>
              </a:rPr>
              <a:t>SOIT UNE MATRICE 𝑀</a:t>
            </a:r>
            <a:r>
              <a:rPr lang="en-US" sz="3147" spc="166">
                <a:solidFill>
                  <a:srgbClr val="231F20"/>
                </a:solidFill>
                <a:latin typeface="Oswald Bold"/>
                <a:ea typeface="Oswald Bold"/>
              </a:rPr>
              <a:t> de dimensions 𝑚×𝑛, la décomposition en valeurs singulières de 𝑀 est donnée par :</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4" id="4"/>
          <p:cNvSpPr/>
          <p:nvPr/>
        </p:nvSpPr>
        <p:spPr>
          <a:xfrm flipH="false" flipV="false" rot="0">
            <a:off x="12428556" y="1018248"/>
            <a:ext cx="6176060" cy="8208697"/>
          </a:xfrm>
          <a:custGeom>
            <a:avLst/>
            <a:gdLst/>
            <a:ahLst/>
            <a:cxnLst/>
            <a:rect r="r" b="b" t="t" l="l"/>
            <a:pathLst>
              <a:path h="8208697" w="6176060">
                <a:moveTo>
                  <a:pt x="0" y="0"/>
                </a:moveTo>
                <a:lnTo>
                  <a:pt x="6176060" y="0"/>
                </a:lnTo>
                <a:lnTo>
                  <a:pt x="6176060" y="8208697"/>
                </a:lnTo>
                <a:lnTo>
                  <a:pt x="0" y="8208697"/>
                </a:lnTo>
                <a:lnTo>
                  <a:pt x="0" y="0"/>
                </a:lnTo>
                <a:close/>
              </a:path>
            </a:pathLst>
          </a:custGeom>
          <a:blipFill>
            <a:blip r:embed="rId4"/>
            <a:stretch>
              <a:fillRect l="-49683" t="0" r="-49683" b="0"/>
            </a:stretch>
          </a:blipFill>
        </p:spPr>
      </p:sp>
      <p:grpSp>
        <p:nvGrpSpPr>
          <p:cNvPr name="Group 5" id="5"/>
          <p:cNvGrpSpPr/>
          <p:nvPr/>
        </p:nvGrpSpPr>
        <p:grpSpPr>
          <a:xfrm rot="0">
            <a:off x="236019" y="2574947"/>
            <a:ext cx="12844129" cy="4766371"/>
            <a:chOff x="0" y="0"/>
            <a:chExt cx="4921142" cy="1826203"/>
          </a:xfrm>
        </p:grpSpPr>
        <p:sp>
          <p:nvSpPr>
            <p:cNvPr name="Freeform 6" id="6"/>
            <p:cNvSpPr/>
            <p:nvPr/>
          </p:nvSpPr>
          <p:spPr>
            <a:xfrm flipH="false" flipV="false" rot="0">
              <a:off x="0" y="0"/>
              <a:ext cx="4921141" cy="1826203"/>
            </a:xfrm>
            <a:custGeom>
              <a:avLst/>
              <a:gdLst/>
              <a:ahLst/>
              <a:cxnLst/>
              <a:rect r="r" b="b" t="t" l="l"/>
              <a:pathLst>
                <a:path h="1826203" w="4921141">
                  <a:moveTo>
                    <a:pt x="0" y="0"/>
                  </a:moveTo>
                  <a:lnTo>
                    <a:pt x="4921141" y="0"/>
                  </a:lnTo>
                  <a:lnTo>
                    <a:pt x="4921141" y="1826203"/>
                  </a:lnTo>
                  <a:lnTo>
                    <a:pt x="0" y="1826203"/>
                  </a:lnTo>
                  <a:close/>
                </a:path>
              </a:pathLst>
            </a:custGeom>
            <a:solidFill>
              <a:srgbClr val="EFEFEF"/>
            </a:solidFill>
          </p:spPr>
        </p:sp>
        <p:sp>
          <p:nvSpPr>
            <p:cNvPr name="TextBox 7" id="7"/>
            <p:cNvSpPr txBox="true"/>
            <p:nvPr/>
          </p:nvSpPr>
          <p:spPr>
            <a:xfrm>
              <a:off x="0" y="-19050"/>
              <a:ext cx="4921142" cy="1845253"/>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50376" y="2574947"/>
            <a:ext cx="1156649" cy="1173721"/>
          </a:xfrm>
          <a:custGeom>
            <a:avLst/>
            <a:gdLst/>
            <a:ahLst/>
            <a:cxnLst/>
            <a:rect r="r" b="b" t="t" l="l"/>
            <a:pathLst>
              <a:path h="1173721" w="1156649">
                <a:moveTo>
                  <a:pt x="0" y="0"/>
                </a:moveTo>
                <a:lnTo>
                  <a:pt x="1156648" y="0"/>
                </a:lnTo>
                <a:lnTo>
                  <a:pt x="1156648"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735272" y="846798"/>
            <a:ext cx="11693284" cy="1686342"/>
          </a:xfrm>
          <a:prstGeom prst="rect">
            <a:avLst/>
          </a:prstGeom>
        </p:spPr>
        <p:txBody>
          <a:bodyPr anchor="t" rtlCol="false" tIns="0" lIns="0" bIns="0" rIns="0">
            <a:spAutoFit/>
          </a:bodyPr>
          <a:lstStyle/>
          <a:p>
            <a:pPr>
              <a:lnSpc>
                <a:spcPts val="13774"/>
              </a:lnSpc>
            </a:pPr>
            <a:r>
              <a:rPr lang="en-US" sz="9981" spc="978">
                <a:solidFill>
                  <a:srgbClr val="231F20"/>
                </a:solidFill>
                <a:latin typeface="Oswald Bold"/>
              </a:rPr>
              <a:t>LA SVD DANS ACP</a:t>
            </a:r>
          </a:p>
        </p:txBody>
      </p:sp>
      <p:sp>
        <p:nvSpPr>
          <p:cNvPr name="TextBox 10" id="10"/>
          <p:cNvSpPr txBox="true"/>
          <p:nvPr/>
        </p:nvSpPr>
        <p:spPr>
          <a:xfrm rot="0">
            <a:off x="1607024" y="2989654"/>
            <a:ext cx="11229860" cy="4198217"/>
          </a:xfrm>
          <a:prstGeom prst="rect">
            <a:avLst/>
          </a:prstGeom>
        </p:spPr>
        <p:txBody>
          <a:bodyPr anchor="t" rtlCol="false" tIns="0" lIns="0" bIns="0" rIns="0">
            <a:spAutoFit/>
          </a:bodyPr>
          <a:lstStyle/>
          <a:p>
            <a:pPr marL="0" indent="0" lvl="0">
              <a:lnSpc>
                <a:spcPts val="4189"/>
              </a:lnSpc>
              <a:spcBef>
                <a:spcPct val="0"/>
              </a:spcBef>
            </a:pPr>
            <a:r>
              <a:rPr lang="en-US" sz="3035" spc="297">
                <a:solidFill>
                  <a:srgbClr val="231F20"/>
                </a:solidFill>
                <a:latin typeface="DM Sans"/>
              </a:rPr>
              <a:t>L’approche alternative pour l’ACP est de passer par la décomposition en valeurs singulières de la matrice des données centrées et réduites. Elle présente un double avantage par rapport à la précédente : elle ne nécessite pas le calcul de la matrice des corrélations, cela peut être décisif si nous traitons des données à très forte dimensionnalité.</a:t>
            </a:r>
          </a:p>
        </p:txBody>
      </p:sp>
      <p:sp>
        <p:nvSpPr>
          <p:cNvPr name="Freeform 11" id="11"/>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2101" y="4618173"/>
            <a:ext cx="14327199" cy="1611939"/>
          </a:xfrm>
          <a:custGeom>
            <a:avLst/>
            <a:gdLst/>
            <a:ahLst/>
            <a:cxnLst/>
            <a:rect r="r" b="b" t="t" l="l"/>
            <a:pathLst>
              <a:path h="1611939" w="14327199">
                <a:moveTo>
                  <a:pt x="0" y="0"/>
                </a:moveTo>
                <a:lnTo>
                  <a:pt x="14327199" y="0"/>
                </a:lnTo>
                <a:lnTo>
                  <a:pt x="14327199" y="1611939"/>
                </a:lnTo>
                <a:lnTo>
                  <a:pt x="0" y="1611939"/>
                </a:lnTo>
                <a:lnTo>
                  <a:pt x="0" y="0"/>
                </a:lnTo>
                <a:close/>
              </a:path>
            </a:pathLst>
          </a:custGeom>
          <a:blipFill>
            <a:blip r:embed="rId5"/>
            <a:stretch>
              <a:fillRect l="-3675" t="-23953" r="-120988" b="-10888"/>
            </a:stretch>
          </a:blipFill>
        </p:spPr>
      </p:sp>
      <p:sp>
        <p:nvSpPr>
          <p:cNvPr name="TextBox 6" id="6"/>
          <p:cNvSpPr txBox="true"/>
          <p:nvPr/>
        </p:nvSpPr>
        <p:spPr>
          <a:xfrm rot="0">
            <a:off x="271693" y="125987"/>
            <a:ext cx="10276343" cy="1594138"/>
          </a:xfrm>
          <a:prstGeom prst="rect">
            <a:avLst/>
          </a:prstGeom>
        </p:spPr>
        <p:txBody>
          <a:bodyPr anchor="t" rtlCol="false" tIns="0" lIns="0" bIns="0" rIns="0">
            <a:spAutoFit/>
          </a:bodyPr>
          <a:lstStyle/>
          <a:p>
            <a:pPr algn="ctr" marL="0" indent="0" lvl="0">
              <a:lnSpc>
                <a:spcPts val="13015"/>
              </a:lnSpc>
              <a:spcBef>
                <a:spcPct val="0"/>
              </a:spcBef>
            </a:pPr>
            <a:r>
              <a:rPr lang="en-US" sz="9431" spc="924">
                <a:solidFill>
                  <a:srgbClr val="231F20"/>
                </a:solidFill>
                <a:latin typeface="Oswald Bold"/>
              </a:rPr>
              <a:t>SVD EN PYTHON</a:t>
            </a:r>
          </a:p>
        </p:txBody>
      </p:sp>
      <p:sp>
        <p:nvSpPr>
          <p:cNvPr name="TextBox 7" id="7"/>
          <p:cNvSpPr txBox="true"/>
          <p:nvPr/>
        </p:nvSpPr>
        <p:spPr>
          <a:xfrm rot="0">
            <a:off x="882825" y="1814566"/>
            <a:ext cx="14647278" cy="1029048"/>
          </a:xfrm>
          <a:prstGeom prst="rect">
            <a:avLst/>
          </a:prstGeom>
        </p:spPr>
        <p:txBody>
          <a:bodyPr anchor="t" rtlCol="false" tIns="0" lIns="0" bIns="0" rIns="0">
            <a:spAutoFit/>
          </a:bodyPr>
          <a:lstStyle/>
          <a:p>
            <a:pPr>
              <a:lnSpc>
                <a:spcPts val="4180"/>
              </a:lnSpc>
            </a:pPr>
            <a:r>
              <a:rPr lang="en-US" sz="2986">
                <a:solidFill>
                  <a:srgbClr val="100F0D"/>
                </a:solidFill>
                <a:latin typeface="Montserrat Light"/>
              </a:rPr>
              <a:t>Sous Python, nous faisons appel à svd() de la librairie « Numpy ». Nous disposons de 3 éléments en sortie de la fonction.</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94331" y="4340407"/>
            <a:ext cx="2248661" cy="1606186"/>
          </a:xfrm>
          <a:custGeom>
            <a:avLst/>
            <a:gdLst/>
            <a:ahLst/>
            <a:cxnLst/>
            <a:rect r="r" b="b" t="t" l="l"/>
            <a:pathLst>
              <a:path h="1606186" w="2248661">
                <a:moveTo>
                  <a:pt x="0" y="0"/>
                </a:moveTo>
                <a:lnTo>
                  <a:pt x="2248661" y="0"/>
                </a:lnTo>
                <a:lnTo>
                  <a:pt x="2248661" y="1606186"/>
                </a:lnTo>
                <a:lnTo>
                  <a:pt x="0" y="1606186"/>
                </a:lnTo>
                <a:lnTo>
                  <a:pt x="0" y="0"/>
                </a:lnTo>
                <a:close/>
              </a:path>
            </a:pathLst>
          </a:custGeom>
          <a:blipFill>
            <a:blip r:embed="rId5"/>
            <a:stretch>
              <a:fillRect l="0" t="0" r="0" b="0"/>
            </a:stretch>
          </a:blipFill>
        </p:spPr>
      </p:sp>
      <p:sp>
        <p:nvSpPr>
          <p:cNvPr name="Freeform 6" id="6"/>
          <p:cNvSpPr/>
          <p:nvPr/>
        </p:nvSpPr>
        <p:spPr>
          <a:xfrm flipH="false" flipV="false" rot="0">
            <a:off x="6896571" y="4491286"/>
            <a:ext cx="9958791" cy="4767014"/>
          </a:xfrm>
          <a:custGeom>
            <a:avLst/>
            <a:gdLst/>
            <a:ahLst/>
            <a:cxnLst/>
            <a:rect r="r" b="b" t="t" l="l"/>
            <a:pathLst>
              <a:path h="4767014" w="9958791">
                <a:moveTo>
                  <a:pt x="0" y="0"/>
                </a:moveTo>
                <a:lnTo>
                  <a:pt x="9958791" y="0"/>
                </a:lnTo>
                <a:lnTo>
                  <a:pt x="9958791" y="4767014"/>
                </a:lnTo>
                <a:lnTo>
                  <a:pt x="0" y="4767014"/>
                </a:lnTo>
                <a:lnTo>
                  <a:pt x="0" y="0"/>
                </a:lnTo>
                <a:close/>
              </a:path>
            </a:pathLst>
          </a:custGeom>
          <a:blipFill>
            <a:blip r:embed="rId6"/>
            <a:stretch>
              <a:fillRect l="-1801" t="-5366" r="-119422" b="-6364"/>
            </a:stretch>
          </a:blipFill>
        </p:spPr>
      </p:sp>
      <p:sp>
        <p:nvSpPr>
          <p:cNvPr name="TextBox 7" id="7"/>
          <p:cNvSpPr txBox="true"/>
          <p:nvPr/>
        </p:nvSpPr>
        <p:spPr>
          <a:xfrm rot="0">
            <a:off x="271693" y="173612"/>
            <a:ext cx="12758416" cy="2375177"/>
          </a:xfrm>
          <a:prstGeom prst="rect">
            <a:avLst/>
          </a:prstGeom>
        </p:spPr>
        <p:txBody>
          <a:bodyPr anchor="t" rtlCol="false" tIns="0" lIns="0" bIns="0" rIns="0">
            <a:spAutoFit/>
          </a:bodyPr>
          <a:lstStyle/>
          <a:p>
            <a:pPr algn="ctr" marL="0" indent="0" lvl="0">
              <a:lnSpc>
                <a:spcPts val="9566"/>
              </a:lnSpc>
              <a:spcBef>
                <a:spcPct val="0"/>
              </a:spcBef>
            </a:pPr>
            <a:r>
              <a:rPr lang="en-US" sz="6932" spc="679">
                <a:solidFill>
                  <a:srgbClr val="231F20"/>
                </a:solidFill>
                <a:latin typeface="Oswald Bold"/>
              </a:rPr>
              <a:t>VARIANCE RESTITUÉE PAR LES AXES</a:t>
            </a:r>
          </a:p>
        </p:txBody>
      </p:sp>
      <p:sp>
        <p:nvSpPr>
          <p:cNvPr name="TextBox 8" id="8"/>
          <p:cNvSpPr txBox="true"/>
          <p:nvPr/>
        </p:nvSpPr>
        <p:spPr>
          <a:xfrm rot="0">
            <a:off x="1028700" y="2942301"/>
            <a:ext cx="15449222" cy="1091785"/>
          </a:xfrm>
          <a:prstGeom prst="rect">
            <a:avLst/>
          </a:prstGeom>
        </p:spPr>
        <p:txBody>
          <a:bodyPr anchor="t" rtlCol="false" tIns="0" lIns="0" bIns="0" rIns="0">
            <a:spAutoFit/>
          </a:bodyPr>
          <a:lstStyle/>
          <a:p>
            <a:pPr>
              <a:lnSpc>
                <a:spcPts val="4409"/>
              </a:lnSpc>
            </a:pPr>
            <a:r>
              <a:rPr lang="en-US" sz="3149">
                <a:solidFill>
                  <a:srgbClr val="100F0D"/>
                </a:solidFill>
                <a:latin typeface="Montserrat Light"/>
                <a:ea typeface="Montserrat Light"/>
              </a:rPr>
              <a:t>𝚫 est une matrice diagonale dite des valeurs singulières (𝛿𝑘). On retrouve très facilement les variances restituées par les axes avec</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764792" y="1965405"/>
            <a:ext cx="12758416" cy="2375177"/>
          </a:xfrm>
          <a:prstGeom prst="rect">
            <a:avLst/>
          </a:prstGeom>
        </p:spPr>
        <p:txBody>
          <a:bodyPr anchor="t" rtlCol="false" tIns="0" lIns="0" bIns="0" rIns="0">
            <a:spAutoFit/>
          </a:bodyPr>
          <a:lstStyle/>
          <a:p>
            <a:pPr algn="ctr" marL="0" indent="0" lvl="0">
              <a:lnSpc>
                <a:spcPts val="9566"/>
              </a:lnSpc>
              <a:spcBef>
                <a:spcPct val="0"/>
              </a:spcBef>
            </a:pPr>
            <a:r>
              <a:rPr lang="en-US" sz="6932" spc="679">
                <a:solidFill>
                  <a:srgbClr val="231F20"/>
                </a:solidFill>
                <a:latin typeface="Oswald Bold"/>
              </a:rPr>
              <a:t>COORDONNÉES DES VARIABLES.</a:t>
            </a:r>
          </a:p>
        </p:txBody>
      </p:sp>
      <p:sp>
        <p:nvSpPr>
          <p:cNvPr name="TextBox 6" id="6"/>
          <p:cNvSpPr txBox="true"/>
          <p:nvPr/>
        </p:nvSpPr>
        <p:spPr>
          <a:xfrm rot="0">
            <a:off x="3303372" y="4851617"/>
            <a:ext cx="13686787" cy="2818762"/>
          </a:xfrm>
          <a:prstGeom prst="rect">
            <a:avLst/>
          </a:prstGeom>
        </p:spPr>
        <p:txBody>
          <a:bodyPr anchor="t" rtlCol="false" tIns="0" lIns="0" bIns="0" rIns="0">
            <a:spAutoFit/>
          </a:bodyPr>
          <a:lstStyle/>
          <a:p>
            <a:pPr>
              <a:lnSpc>
                <a:spcPts val="4539"/>
              </a:lnSpc>
            </a:pPr>
            <a:r>
              <a:rPr lang="en-US" sz="3242">
                <a:solidFill>
                  <a:srgbClr val="100F0D"/>
                </a:solidFill>
                <a:latin typeface="Montserrat Light"/>
                <a:ea typeface="Montserrat Light"/>
              </a:rPr>
              <a:t>V est une matrice de taille (p, p), constituée d’un ensemble de vecteurs orthonormés dits « d’entrée ». Concrètement, nous dirons surtout qu’elle correspond à la matrice des vecteurs propres de (𝑍 𝑇𝑍). Ainsi, nous disposons directement des résultats (ajk) issus de la diagonalisation de la matrice des corrélations.</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691779" y="2459291"/>
            <a:ext cx="10567521" cy="7139906"/>
          </a:xfrm>
          <a:custGeom>
            <a:avLst/>
            <a:gdLst/>
            <a:ahLst/>
            <a:cxnLst/>
            <a:rect r="r" b="b" t="t" l="l"/>
            <a:pathLst>
              <a:path h="7139906" w="10567521">
                <a:moveTo>
                  <a:pt x="0" y="0"/>
                </a:moveTo>
                <a:lnTo>
                  <a:pt x="10567521" y="0"/>
                </a:lnTo>
                <a:lnTo>
                  <a:pt x="10567521" y="7139906"/>
                </a:lnTo>
                <a:lnTo>
                  <a:pt x="0" y="7139906"/>
                </a:lnTo>
                <a:lnTo>
                  <a:pt x="0" y="0"/>
                </a:lnTo>
                <a:close/>
              </a:path>
            </a:pathLst>
          </a:custGeom>
          <a:blipFill>
            <a:blip r:embed="rId3"/>
            <a:stretch>
              <a:fillRect l="0" t="-2094" r="-848" b="0"/>
            </a:stretch>
          </a:blipFill>
        </p:spPr>
      </p:sp>
      <p:sp>
        <p:nvSpPr>
          <p:cNvPr name="Freeform 4" id="4"/>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114300"/>
            <a:ext cx="9144000" cy="2375177"/>
          </a:xfrm>
          <a:prstGeom prst="rect">
            <a:avLst/>
          </a:prstGeom>
        </p:spPr>
        <p:txBody>
          <a:bodyPr anchor="t" rtlCol="false" tIns="0" lIns="0" bIns="0" rIns="0">
            <a:spAutoFit/>
          </a:bodyPr>
          <a:lstStyle/>
          <a:p>
            <a:pPr algn="ctr" marL="0" indent="0" lvl="0">
              <a:lnSpc>
                <a:spcPts val="9566"/>
              </a:lnSpc>
              <a:spcBef>
                <a:spcPct val="0"/>
              </a:spcBef>
            </a:pPr>
            <a:r>
              <a:rPr lang="en-US" sz="6932" spc="679">
                <a:solidFill>
                  <a:srgbClr val="231F20"/>
                </a:solidFill>
                <a:latin typeface="Oswald Bold"/>
              </a:rPr>
              <a:t>COORDONNÉES DES VARIABLES.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0" y="780838"/>
            <a:ext cx="9144000" cy="1165502"/>
          </a:xfrm>
          <a:prstGeom prst="rect">
            <a:avLst/>
          </a:prstGeom>
        </p:spPr>
        <p:txBody>
          <a:bodyPr anchor="t" rtlCol="false" tIns="0" lIns="0" bIns="0" rIns="0">
            <a:spAutoFit/>
          </a:bodyPr>
          <a:lstStyle/>
          <a:p>
            <a:pPr algn="ctr" marL="0" indent="0" lvl="0">
              <a:lnSpc>
                <a:spcPts val="9566"/>
              </a:lnSpc>
              <a:spcBef>
                <a:spcPct val="0"/>
              </a:spcBef>
            </a:pPr>
            <a:r>
              <a:rPr lang="en-US" sz="6932" spc="679">
                <a:solidFill>
                  <a:srgbClr val="231F20"/>
                </a:solidFill>
                <a:latin typeface="Oswald Bold"/>
              </a:rPr>
              <a:t>EXPLICATION</a:t>
            </a:r>
          </a:p>
        </p:txBody>
      </p:sp>
      <p:sp>
        <p:nvSpPr>
          <p:cNvPr name="TextBox 6" id="6"/>
          <p:cNvSpPr txBox="true"/>
          <p:nvPr/>
        </p:nvSpPr>
        <p:spPr>
          <a:xfrm rot="0">
            <a:off x="3213659" y="1889189"/>
            <a:ext cx="13686787" cy="7369111"/>
          </a:xfrm>
          <a:prstGeom prst="rect">
            <a:avLst/>
          </a:prstGeom>
        </p:spPr>
        <p:txBody>
          <a:bodyPr anchor="t" rtlCol="false" tIns="0" lIns="0" bIns="0" rIns="0">
            <a:spAutoFit/>
          </a:bodyPr>
          <a:lstStyle/>
          <a:p>
            <a:pPr>
              <a:lnSpc>
                <a:spcPts val="4539"/>
              </a:lnSpc>
            </a:pPr>
          </a:p>
          <a:p>
            <a:pPr>
              <a:lnSpc>
                <a:spcPts val="4539"/>
              </a:lnSpc>
            </a:pPr>
            <a:r>
              <a:rPr lang="en-US" sz="3242">
                <a:solidFill>
                  <a:srgbClr val="100F0D"/>
                </a:solidFill>
                <a:latin typeface="Montserrat Light"/>
              </a:rPr>
              <a:t>Les Coordonnées des variables représentent la relation entre les variables originales et les axes principaux de l'Analyse en Composantes Principales (ACP). La matrice V contient ces relations sous forme de vecteurs propres. Ces vecteurs définissent la direction et l'importance de chaque variable dans l'espace des composantes principales. En transposant la matrice V, chaque ligne représente un vecteur propre. Ces vecteurs ont été obtenus à partir de la décomposition en valeurs singulières de la matrice des données. La vérification de ces vecteurs propres se fait en comparant ceux obtenus directement à partir de la matrice de covariance des variables. Cela confirme la validité des résultats de l'ACP.</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767234" y="7379498"/>
            <a:ext cx="8767936" cy="2907502"/>
          </a:xfrm>
          <a:custGeom>
            <a:avLst/>
            <a:gdLst/>
            <a:ahLst/>
            <a:cxnLst/>
            <a:rect r="r" b="b" t="t" l="l"/>
            <a:pathLst>
              <a:path h="2907502" w="8767936">
                <a:moveTo>
                  <a:pt x="0" y="0"/>
                </a:moveTo>
                <a:lnTo>
                  <a:pt x="8767936" y="0"/>
                </a:lnTo>
                <a:lnTo>
                  <a:pt x="8767936" y="2907502"/>
                </a:lnTo>
                <a:lnTo>
                  <a:pt x="0" y="2907502"/>
                </a:lnTo>
                <a:lnTo>
                  <a:pt x="0" y="0"/>
                </a:lnTo>
                <a:close/>
              </a:path>
            </a:pathLst>
          </a:custGeom>
          <a:blipFill>
            <a:blip r:embed="rId5"/>
            <a:stretch>
              <a:fillRect l="0" t="0" r="0" b="0"/>
            </a:stretch>
          </a:blipFill>
        </p:spPr>
      </p:sp>
      <p:sp>
        <p:nvSpPr>
          <p:cNvPr name="TextBox 6" id="6"/>
          <p:cNvSpPr txBox="true"/>
          <p:nvPr/>
        </p:nvSpPr>
        <p:spPr>
          <a:xfrm rot="0">
            <a:off x="2764792" y="1965405"/>
            <a:ext cx="12758416" cy="2375177"/>
          </a:xfrm>
          <a:prstGeom prst="rect">
            <a:avLst/>
          </a:prstGeom>
        </p:spPr>
        <p:txBody>
          <a:bodyPr anchor="t" rtlCol="false" tIns="0" lIns="0" bIns="0" rIns="0">
            <a:spAutoFit/>
          </a:bodyPr>
          <a:lstStyle/>
          <a:p>
            <a:pPr algn="ctr" marL="0" indent="0" lvl="0">
              <a:lnSpc>
                <a:spcPts val="9566"/>
              </a:lnSpc>
              <a:spcBef>
                <a:spcPct val="0"/>
              </a:spcBef>
            </a:pPr>
            <a:r>
              <a:rPr lang="en-US" sz="6932" spc="679">
                <a:solidFill>
                  <a:srgbClr val="231F20"/>
                </a:solidFill>
                <a:latin typeface="Oswald Bold"/>
              </a:rPr>
              <a:t>COORDONNÉES DES INDIVIDUS</a:t>
            </a:r>
          </a:p>
        </p:txBody>
      </p:sp>
      <p:sp>
        <p:nvSpPr>
          <p:cNvPr name="TextBox 7" id="7"/>
          <p:cNvSpPr txBox="true"/>
          <p:nvPr/>
        </p:nvSpPr>
        <p:spPr>
          <a:xfrm rot="0">
            <a:off x="3303372" y="4851617"/>
            <a:ext cx="13686787" cy="2818762"/>
          </a:xfrm>
          <a:prstGeom prst="rect">
            <a:avLst/>
          </a:prstGeom>
        </p:spPr>
        <p:txBody>
          <a:bodyPr anchor="t" rtlCol="false" tIns="0" lIns="0" bIns="0" rIns="0">
            <a:spAutoFit/>
          </a:bodyPr>
          <a:lstStyle/>
          <a:p>
            <a:pPr>
              <a:lnSpc>
                <a:spcPts val="4539"/>
              </a:lnSpc>
            </a:pPr>
            <a:r>
              <a:rPr lang="en-US" sz="3242">
                <a:solidFill>
                  <a:srgbClr val="100F0D"/>
                </a:solidFill>
                <a:latin typeface="Montserrat Light"/>
                <a:ea typeface="Montserrat Light"/>
              </a:rPr>
              <a:t>U est de taille (n, n), constituée de vecteurs orthogonaux dits de « sortie ». Elle correspond à la matrice des vecteurs propres de (𝑍𝑍 𝑇 ). Concrètement, en nous en tenant aux (p) premières colonnes, elle nous permet surtout de produire directement les coordonnées factorielles des individus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35048" y="1169250"/>
            <a:ext cx="11009193" cy="8089050"/>
          </a:xfrm>
          <a:custGeom>
            <a:avLst/>
            <a:gdLst/>
            <a:ahLst/>
            <a:cxnLst/>
            <a:rect r="r" b="b" t="t" l="l"/>
            <a:pathLst>
              <a:path h="8089050" w="11009193">
                <a:moveTo>
                  <a:pt x="0" y="0"/>
                </a:moveTo>
                <a:lnTo>
                  <a:pt x="11009193" y="0"/>
                </a:lnTo>
                <a:lnTo>
                  <a:pt x="11009193" y="8089050"/>
                </a:lnTo>
                <a:lnTo>
                  <a:pt x="0" y="8089050"/>
                </a:lnTo>
                <a:lnTo>
                  <a:pt x="0" y="0"/>
                </a:lnTo>
                <a:close/>
              </a:path>
            </a:pathLst>
          </a:custGeom>
          <a:blipFill>
            <a:blip r:embed="rId2"/>
            <a:stretch>
              <a:fillRect l="-236" t="0" r="-2344" b="0"/>
            </a:stretch>
          </a:blipFill>
        </p:spPr>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73182" y="1060257"/>
            <a:ext cx="9144000" cy="2375177"/>
          </a:xfrm>
          <a:prstGeom prst="rect">
            <a:avLst/>
          </a:prstGeom>
        </p:spPr>
        <p:txBody>
          <a:bodyPr anchor="t" rtlCol="false" tIns="0" lIns="0" bIns="0" rIns="0">
            <a:spAutoFit/>
          </a:bodyPr>
          <a:lstStyle/>
          <a:p>
            <a:pPr algn="ctr" marL="0" indent="0" lvl="0">
              <a:lnSpc>
                <a:spcPts val="9566"/>
              </a:lnSpc>
              <a:spcBef>
                <a:spcPct val="0"/>
              </a:spcBef>
            </a:pPr>
            <a:r>
              <a:rPr lang="en-US" sz="6932" spc="679">
                <a:solidFill>
                  <a:srgbClr val="231F20"/>
                </a:solidFill>
                <a:latin typeface="Oswald Bold"/>
              </a:rPr>
              <a:t>COORDONNÉES DES INDIVIDUS</a:t>
            </a:r>
          </a:p>
        </p:txBody>
      </p:sp>
      <p:sp>
        <p:nvSpPr>
          <p:cNvPr name="TextBox 6" id="6"/>
          <p:cNvSpPr txBox="true"/>
          <p:nvPr/>
        </p:nvSpPr>
        <p:spPr>
          <a:xfrm rot="0">
            <a:off x="3123945" y="3378283"/>
            <a:ext cx="13686787" cy="3956349"/>
          </a:xfrm>
          <a:prstGeom prst="rect">
            <a:avLst/>
          </a:prstGeom>
        </p:spPr>
        <p:txBody>
          <a:bodyPr anchor="t" rtlCol="false" tIns="0" lIns="0" bIns="0" rIns="0">
            <a:spAutoFit/>
          </a:bodyPr>
          <a:lstStyle/>
          <a:p>
            <a:pPr>
              <a:lnSpc>
                <a:spcPts val="4539"/>
              </a:lnSpc>
            </a:pPr>
          </a:p>
          <a:p>
            <a:pPr>
              <a:lnSpc>
                <a:spcPts val="4539"/>
              </a:lnSpc>
            </a:pPr>
            <a:r>
              <a:rPr lang="en-US" sz="3242">
                <a:solidFill>
                  <a:srgbClr val="100F0D"/>
                </a:solidFill>
                <a:latin typeface="Montserrat Light"/>
              </a:rPr>
              <a:t>Les Coordonnées des individus représentent la position de chaque individu dans l'espace des composantes principales de l'Analyse en Composantes Principales (ACP). La matrice U contient ces positions sous forme de vecteurs propres. Ces vecteurs, également appelés vecteurs de sortie, sont orthogonaux et définissent la direction et l'importance de chaque individu dans cet espace.</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73182" y="1312988"/>
            <a:ext cx="9144000" cy="2375177"/>
          </a:xfrm>
          <a:prstGeom prst="rect">
            <a:avLst/>
          </a:prstGeom>
        </p:spPr>
        <p:txBody>
          <a:bodyPr anchor="t" rtlCol="false" tIns="0" lIns="0" bIns="0" rIns="0">
            <a:spAutoFit/>
          </a:bodyPr>
          <a:lstStyle/>
          <a:p>
            <a:pPr algn="ctr" marL="0" indent="0" lvl="0">
              <a:lnSpc>
                <a:spcPts val="9566"/>
              </a:lnSpc>
              <a:spcBef>
                <a:spcPct val="0"/>
              </a:spcBef>
            </a:pPr>
            <a:r>
              <a:rPr lang="en-US" sz="6932" spc="679">
                <a:solidFill>
                  <a:srgbClr val="231F20"/>
                </a:solidFill>
                <a:latin typeface="Oswald Bold"/>
              </a:rPr>
              <a:t>COORDONNÉES DES INDIVIDUS</a:t>
            </a:r>
          </a:p>
        </p:txBody>
      </p:sp>
      <p:sp>
        <p:nvSpPr>
          <p:cNvPr name="TextBox 6" id="6"/>
          <p:cNvSpPr txBox="true"/>
          <p:nvPr/>
        </p:nvSpPr>
        <p:spPr>
          <a:xfrm rot="0">
            <a:off x="3123945" y="3378283"/>
            <a:ext cx="13686787" cy="3956349"/>
          </a:xfrm>
          <a:prstGeom prst="rect">
            <a:avLst/>
          </a:prstGeom>
        </p:spPr>
        <p:txBody>
          <a:bodyPr anchor="t" rtlCol="false" tIns="0" lIns="0" bIns="0" rIns="0">
            <a:spAutoFit/>
          </a:bodyPr>
          <a:lstStyle/>
          <a:p>
            <a:pPr>
              <a:lnSpc>
                <a:spcPts val="4539"/>
              </a:lnSpc>
            </a:pPr>
          </a:p>
          <a:p>
            <a:pPr>
              <a:lnSpc>
                <a:spcPts val="4539"/>
              </a:lnSpc>
            </a:pPr>
            <a:r>
              <a:rPr lang="en-US" sz="3242">
                <a:solidFill>
                  <a:srgbClr val="100F0D"/>
                </a:solidFill>
                <a:latin typeface="Montserrat Light"/>
              </a:rPr>
              <a:t>En multipliant ces vecteurs propres par les valeurs singulières, on obtient les coordonnées factorielles des individus, qui décrivent la contribution de chaque individu à chaque composante principale. Par exemple, pour obtenir les coordonnées factorielles sur le premier facteur, on multiplie le premier vecteur propre par la première valeur singulière.</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6992670" y="401205"/>
            <a:ext cx="10607526" cy="9544398"/>
          </a:xfrm>
          <a:custGeom>
            <a:avLst/>
            <a:gdLst/>
            <a:ahLst/>
            <a:cxnLst/>
            <a:rect r="r" b="b" t="t" l="l"/>
            <a:pathLst>
              <a:path h="9544398" w="10607526">
                <a:moveTo>
                  <a:pt x="0" y="0"/>
                </a:moveTo>
                <a:lnTo>
                  <a:pt x="10607527" y="0"/>
                </a:lnTo>
                <a:lnTo>
                  <a:pt x="10607527" y="9544399"/>
                </a:lnTo>
                <a:lnTo>
                  <a:pt x="0" y="9544399"/>
                </a:lnTo>
                <a:lnTo>
                  <a:pt x="0" y="0"/>
                </a:lnTo>
                <a:close/>
              </a:path>
            </a:pathLst>
          </a:custGeom>
          <a:blipFill>
            <a:blip r:embed="rId3"/>
            <a:stretch>
              <a:fillRect l="-845" t="-1879" r="-11467" b="-1253"/>
            </a:stretch>
          </a:blipFill>
        </p:spPr>
      </p:sp>
      <p:sp>
        <p:nvSpPr>
          <p:cNvPr name="Freeform 4" id="4"/>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332838" y="126529"/>
            <a:ext cx="9364283" cy="1754664"/>
          </a:xfrm>
          <a:prstGeom prst="rect">
            <a:avLst/>
          </a:prstGeom>
        </p:spPr>
        <p:txBody>
          <a:bodyPr anchor="t" rtlCol="false" tIns="0" lIns="0" bIns="0" rIns="0">
            <a:spAutoFit/>
          </a:bodyPr>
          <a:lstStyle/>
          <a:p>
            <a:pPr algn="ctr" marL="0" indent="0" lvl="0">
              <a:lnSpc>
                <a:spcPts val="7021"/>
              </a:lnSpc>
              <a:spcBef>
                <a:spcPct val="0"/>
              </a:spcBef>
            </a:pPr>
            <a:r>
              <a:rPr lang="en-US" sz="5088" spc="498">
                <a:solidFill>
                  <a:srgbClr val="231F20"/>
                </a:solidFill>
                <a:latin typeface="Oswald Bold"/>
              </a:rPr>
              <a:t>COORDONNÉES DES INDIVIDUS</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5959915" y="498262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79427" y="2269932"/>
            <a:ext cx="9144000" cy="1165502"/>
          </a:xfrm>
          <a:prstGeom prst="rect">
            <a:avLst/>
          </a:prstGeom>
        </p:spPr>
        <p:txBody>
          <a:bodyPr anchor="t" rtlCol="false" tIns="0" lIns="0" bIns="0" rIns="0">
            <a:spAutoFit/>
          </a:bodyPr>
          <a:lstStyle/>
          <a:p>
            <a:pPr algn="ctr" marL="0" indent="0" lvl="0">
              <a:lnSpc>
                <a:spcPts val="9566"/>
              </a:lnSpc>
              <a:spcBef>
                <a:spcPct val="0"/>
              </a:spcBef>
            </a:pPr>
            <a:r>
              <a:rPr lang="en-US" sz="6932" spc="679">
                <a:solidFill>
                  <a:srgbClr val="231F20"/>
                </a:solidFill>
                <a:latin typeface="Oswald Bold"/>
              </a:rPr>
              <a:t>EXPLICATION</a:t>
            </a:r>
          </a:p>
        </p:txBody>
      </p:sp>
      <p:sp>
        <p:nvSpPr>
          <p:cNvPr name="TextBox 6" id="6"/>
          <p:cNvSpPr txBox="true"/>
          <p:nvPr/>
        </p:nvSpPr>
        <p:spPr>
          <a:xfrm rot="0">
            <a:off x="3123945" y="3378283"/>
            <a:ext cx="13686787" cy="3956349"/>
          </a:xfrm>
          <a:prstGeom prst="rect">
            <a:avLst/>
          </a:prstGeom>
        </p:spPr>
        <p:txBody>
          <a:bodyPr anchor="t" rtlCol="false" tIns="0" lIns="0" bIns="0" rIns="0">
            <a:spAutoFit/>
          </a:bodyPr>
          <a:lstStyle/>
          <a:p>
            <a:pPr>
              <a:lnSpc>
                <a:spcPts val="4539"/>
              </a:lnSpc>
            </a:pPr>
          </a:p>
          <a:p>
            <a:pPr>
              <a:lnSpc>
                <a:spcPts val="4539"/>
              </a:lnSpc>
            </a:pPr>
            <a:r>
              <a:rPr lang="en-US" sz="3242">
                <a:solidFill>
                  <a:srgbClr val="100F0D"/>
                </a:solidFill>
                <a:latin typeface="Montserrat Light"/>
              </a:rPr>
              <a:t>Dans notre exemple, les coordonnées factorielles pour le premier facteur sont affichées sous forme de DataFrame, où chaque ligne correspond à un individu et chaque colonne représente la contribution de cet individu au premier facteur. Cela permet de visualiser la répartition des individus dans l'espace des composantes principales et leur influence sur chaque composante.</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46313" y="866775"/>
            <a:ext cx="8097687" cy="4889788"/>
          </a:xfrm>
          <a:prstGeom prst="rect">
            <a:avLst/>
          </a:prstGeom>
        </p:spPr>
        <p:txBody>
          <a:bodyPr anchor="t" rtlCol="false" tIns="0" lIns="0" bIns="0" rIns="0">
            <a:spAutoFit/>
          </a:bodyPr>
          <a:lstStyle/>
          <a:p>
            <a:pPr marL="0" indent="0" lvl="0">
              <a:lnSpc>
                <a:spcPts val="13015"/>
              </a:lnSpc>
              <a:spcBef>
                <a:spcPct val="0"/>
              </a:spcBef>
            </a:pPr>
            <a:r>
              <a:rPr lang="en-US" sz="9431" spc="924" u="sng">
                <a:solidFill>
                  <a:srgbClr val="231F20"/>
                </a:solidFill>
                <a:latin typeface="Oswald Bold"/>
                <a:hlinkClick r:id="rId5" tooltip="https://www.bing.com/ck/a?!&amp;&amp;p=84415a1fed1e94faJmltdHM9MTcxNDAwMzIwMCZpZ3VpZD0wNzE3ZjRhZi0wNWFhLTYwYzYtMjMwMy1lMGM3MDRjZDYxNzUmaW5zaWQ9NTI0MQ&amp;ptn=3&amp;ver=2&amp;hsh=3&amp;fclid=0717f4af-05aa-60c6-2303-e0c704cd6175&amp;psq=thanks+for+your+attention&amp;u=a1aHR0cHM6Ly9saW5ndWFob2xpYy5jb20vbGluZ3VhYmxvZy90aGFuay15b3UtZm9yLXlvdXItYXR0ZW50aW9uLw&amp;ntb=1"/>
              </a:rPr>
              <a:t>“THANK YOU FOR YOUR ATTENTION”</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6103" y="3743375"/>
            <a:ext cx="15975794" cy="2800250"/>
          </a:xfrm>
          <a:custGeom>
            <a:avLst/>
            <a:gdLst/>
            <a:ahLst/>
            <a:cxnLst/>
            <a:rect r="r" b="b" t="t" l="l"/>
            <a:pathLst>
              <a:path h="2800250" w="15975794">
                <a:moveTo>
                  <a:pt x="0" y="0"/>
                </a:moveTo>
                <a:lnTo>
                  <a:pt x="15975794" y="0"/>
                </a:lnTo>
                <a:lnTo>
                  <a:pt x="15975794" y="2800250"/>
                </a:lnTo>
                <a:lnTo>
                  <a:pt x="0" y="2800250"/>
                </a:lnTo>
                <a:lnTo>
                  <a:pt x="0" y="0"/>
                </a:lnTo>
                <a:close/>
              </a:path>
            </a:pathLst>
          </a:custGeom>
          <a:blipFill>
            <a:blip r:embed="rId2"/>
            <a:stretch>
              <a:fillRect l="0" t="-15735" r="-1594" b="-224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DAGDUvjVEFs</dc:identifier>
  <dcterms:modified xsi:type="dcterms:W3CDTF">2011-08-01T06:04:30Z</dcterms:modified>
  <cp:revision>1</cp:revision>
  <dc:title>Pratique des Méthodes Factorielles avec Python</dc:title>
</cp:coreProperties>
</file>